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39"/>
  </p:handoutMasterIdLst>
  <p:sldIdLst>
    <p:sldId id="256" r:id="rId2"/>
    <p:sldId id="257" r:id="rId3"/>
    <p:sldId id="258" r:id="rId4"/>
    <p:sldId id="259" r:id="rId5"/>
    <p:sldId id="284" r:id="rId6"/>
    <p:sldId id="283" r:id="rId7"/>
    <p:sldId id="260" r:id="rId8"/>
    <p:sldId id="285" r:id="rId9"/>
    <p:sldId id="282" r:id="rId10"/>
    <p:sldId id="263" r:id="rId11"/>
    <p:sldId id="264" r:id="rId12"/>
    <p:sldId id="262" r:id="rId13"/>
    <p:sldId id="265" r:id="rId14"/>
    <p:sldId id="286" r:id="rId15"/>
    <p:sldId id="261" r:id="rId16"/>
    <p:sldId id="266" r:id="rId17"/>
    <p:sldId id="267" r:id="rId18"/>
    <p:sldId id="288" r:id="rId19"/>
    <p:sldId id="268" r:id="rId20"/>
    <p:sldId id="269" r:id="rId21"/>
    <p:sldId id="287" r:id="rId22"/>
    <p:sldId id="270" r:id="rId23"/>
    <p:sldId id="271" r:id="rId24"/>
    <p:sldId id="272" r:id="rId25"/>
    <p:sldId id="289" r:id="rId26"/>
    <p:sldId id="273" r:id="rId27"/>
    <p:sldId id="290" r:id="rId28"/>
    <p:sldId id="274" r:id="rId29"/>
    <p:sldId id="291" r:id="rId30"/>
    <p:sldId id="275" r:id="rId31"/>
    <p:sldId id="276" r:id="rId32"/>
    <p:sldId id="277" r:id="rId33"/>
    <p:sldId id="278" r:id="rId34"/>
    <p:sldId id="292" r:id="rId35"/>
    <p:sldId id="279" r:id="rId36"/>
    <p:sldId id="280" r:id="rId37"/>
    <p:sldId id="281" r:id="rId38"/>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71" d="100"/>
          <a:sy n="71" d="100"/>
        </p:scale>
        <p:origin x="-468" y="-2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418770A0-4409-471F-943A-0E139D07AF7A}" type="datetimeFigureOut">
              <a:rPr lang="en-US" smtClean="0"/>
              <a:t>5/1/2015</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5A3F6046-7CF4-45BA-ADEC-4AEF10F06AD7}" type="slidenum">
              <a:rPr lang="en-US" smtClean="0"/>
              <a:t>‹#›</a:t>
            </a:fld>
            <a:endParaRPr lang="en-US"/>
          </a:p>
        </p:txBody>
      </p:sp>
    </p:spTree>
    <p:extLst>
      <p:ext uri="{BB962C8B-B14F-4D97-AF65-F5344CB8AC3E}">
        <p14:creationId xmlns:p14="http://schemas.microsoft.com/office/powerpoint/2010/main" val="32761447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5/1/2015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5/1/2015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5/1/2015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5/1/2015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5/1/2015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5/1/2015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5/1/2015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5/1/2015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5/1/2015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5/1/2015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5/1/2015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5/1/2015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microsoft.com/office/2007/relationships/media" Target="../media/media14.wav"/><Relationship Id="rId7" Type="http://schemas.openxmlformats.org/officeDocument/2006/relationships/image" Target="../media/image3.png"/><Relationship Id="rId2" Type="http://schemas.openxmlformats.org/officeDocument/2006/relationships/audio" Target="../media/media13.wav"/><Relationship Id="rId1" Type="http://schemas.microsoft.com/office/2007/relationships/media" Target="../media/media13.wav"/><Relationship Id="rId6" Type="http://schemas.openxmlformats.org/officeDocument/2006/relationships/image" Target="../media/image5.png"/><Relationship Id="rId5" Type="http://schemas.openxmlformats.org/officeDocument/2006/relationships/slideLayout" Target="../slideLayouts/slideLayout2.xml"/><Relationship Id="rId4" Type="http://schemas.openxmlformats.org/officeDocument/2006/relationships/audio" Target="../media/media14.wav"/></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av"/><Relationship Id="rId1" Type="http://schemas.microsoft.com/office/2007/relationships/media" Target="../media/media15.wav"/><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av"/><Relationship Id="rId1" Type="http://schemas.microsoft.com/office/2007/relationships/media" Target="../media/media16.wav"/><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av"/><Relationship Id="rId1" Type="http://schemas.microsoft.com/office/2007/relationships/media" Target="../media/media17.wav"/><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av"/><Relationship Id="rId1" Type="http://schemas.microsoft.com/office/2007/relationships/media" Target="../media/media18.wav"/><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av"/><Relationship Id="rId1" Type="http://schemas.microsoft.com/office/2007/relationships/media" Target="../media/media19.wav"/><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wav"/><Relationship Id="rId1" Type="http://schemas.microsoft.com/office/2007/relationships/media" Target="../media/media20.wav"/><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wav"/><Relationship Id="rId1" Type="http://schemas.microsoft.com/office/2007/relationships/media" Target="../media/media21.wav"/><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wav"/><Relationship Id="rId1" Type="http://schemas.microsoft.com/office/2007/relationships/media" Target="../media/media22.wav"/><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wav"/><Relationship Id="rId1" Type="http://schemas.microsoft.com/office/2007/relationships/media" Target="../media/media23.wav"/><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wav"/><Relationship Id="rId1" Type="http://schemas.microsoft.com/office/2007/relationships/media" Target="../media/media24.wav"/><Relationship Id="rId5" Type="http://schemas.openxmlformats.org/officeDocument/2006/relationships/image" Target="../media/image3.png"/><Relationship Id="rId4" Type="http://schemas.openxmlformats.org/officeDocument/2006/relationships/hyperlink" Target="http://www.plantowork.org/" TargetMode="Externa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wav"/><Relationship Id="rId1" Type="http://schemas.microsoft.com/office/2007/relationships/media" Target="../media/media25.wav"/><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6.wav"/><Relationship Id="rId1" Type="http://schemas.microsoft.com/office/2007/relationships/media" Target="../media/media26.wav"/><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7.wav"/><Relationship Id="rId1" Type="http://schemas.microsoft.com/office/2007/relationships/media" Target="../media/media27.wav"/><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8.wav"/><Relationship Id="rId1" Type="http://schemas.microsoft.com/office/2007/relationships/media" Target="../media/media28.wav"/><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9.wav"/><Relationship Id="rId1" Type="http://schemas.microsoft.com/office/2007/relationships/media" Target="../media/media29.wav"/><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0.wav"/><Relationship Id="rId1" Type="http://schemas.microsoft.com/office/2007/relationships/media" Target="../media/media30.wav"/><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1.wav"/><Relationship Id="rId1" Type="http://schemas.microsoft.com/office/2007/relationships/media" Target="../media/media31.wav"/><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2.wav"/><Relationship Id="rId1" Type="http://schemas.microsoft.com/office/2007/relationships/media" Target="../media/media32.wav"/><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3.wav"/><Relationship Id="rId1" Type="http://schemas.microsoft.com/office/2007/relationships/media" Target="../media/media33.wav"/><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4.wav"/><Relationship Id="rId1" Type="http://schemas.microsoft.com/office/2007/relationships/media" Target="../media/media34.wav"/><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5.wav"/><Relationship Id="rId1" Type="http://schemas.microsoft.com/office/2007/relationships/media" Target="../media/media35.wav"/><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6.wav"/><Relationship Id="rId1" Type="http://schemas.microsoft.com/office/2007/relationships/media" Target="../media/media36.wav"/><Relationship Id="rId5" Type="http://schemas.openxmlformats.org/officeDocument/2006/relationships/image" Target="../media/image3.png"/><Relationship Id="rId4" Type="http://schemas.openxmlformats.org/officeDocument/2006/relationships/hyperlink" Target="http://www.morningsideservices.com/" TargetMode="Externa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7.wav"/><Relationship Id="rId1" Type="http://schemas.microsoft.com/office/2007/relationships/media" Target="../media/media37.wa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lgn="ctr"/>
            <a:r>
              <a:rPr lang="en-US" dirty="0"/>
              <a:t>Vocational Development &amp; Employment Services</a:t>
            </a:r>
          </a:p>
          <a:p>
            <a:pPr algn="ctr"/>
            <a:endParaRPr lang="en-US" dirty="0"/>
          </a:p>
        </p:txBody>
      </p:sp>
      <p:pic>
        <p:nvPicPr>
          <p:cNvPr id="4" name="Picture 3"/>
          <p:cNvPicPr>
            <a:picLocks noChangeAspect="1"/>
          </p:cNvPicPr>
          <p:nvPr/>
        </p:nvPicPr>
        <p:blipFill>
          <a:blip r:embed="rId4"/>
          <a:stretch>
            <a:fillRect/>
          </a:stretch>
        </p:blipFill>
        <p:spPr>
          <a:xfrm>
            <a:off x="3934095" y="1689895"/>
            <a:ext cx="4323809" cy="1171429"/>
          </a:xfrm>
          <a:prstGeom prst="rect">
            <a:avLst/>
          </a:prstGeom>
        </p:spPr>
      </p:pic>
      <p:pic>
        <p:nvPicPr>
          <p:cNvPr id="6" name="Picture 5"/>
          <p:cNvPicPr>
            <a:picLocks noChangeAspect="1"/>
          </p:cNvPicPr>
          <p:nvPr/>
        </p:nvPicPr>
        <p:blipFill>
          <a:blip r:embed="rId5"/>
          <a:stretch>
            <a:fillRect/>
          </a:stretch>
        </p:blipFill>
        <p:spPr>
          <a:xfrm>
            <a:off x="3123386" y="3109415"/>
            <a:ext cx="5945228" cy="639170"/>
          </a:xfrm>
          <a:prstGeom prst="rect">
            <a:avLst/>
          </a:prstGeo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764371" y="486335"/>
            <a:ext cx="304800" cy="304800"/>
          </a:xfrm>
          <a:prstGeom prst="rect">
            <a:avLst/>
          </a:prstGeom>
        </p:spPr>
      </p:pic>
    </p:spTree>
    <p:extLst>
      <p:ext uri="{BB962C8B-B14F-4D97-AF65-F5344CB8AC3E}">
        <p14:creationId xmlns:p14="http://schemas.microsoft.com/office/powerpoint/2010/main" val="41905816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1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Discovery</a:t>
            </a:r>
            <a:endParaRPr lang="en-US" dirty="0"/>
          </a:p>
        </p:txBody>
      </p:sp>
      <p:sp>
        <p:nvSpPr>
          <p:cNvPr id="3" name="Content Placeholder 2"/>
          <p:cNvSpPr>
            <a:spLocks noGrp="1"/>
          </p:cNvSpPr>
          <p:nvPr>
            <p:ph idx="1"/>
          </p:nvPr>
        </p:nvSpPr>
        <p:spPr/>
        <p:txBody>
          <a:bodyPr/>
          <a:lstStyle/>
          <a:p>
            <a:r>
              <a:rPr lang="en-US" dirty="0" smtClean="0"/>
              <a:t>Some individuals may spend time in a discovery phase prior to an Assessment. </a:t>
            </a:r>
          </a:p>
          <a:p>
            <a:r>
              <a:rPr lang="en-US" dirty="0" smtClean="0"/>
              <a:t>In this phase, we </a:t>
            </a:r>
            <a:r>
              <a:rPr lang="en-US" dirty="0"/>
              <a:t>will be learning about you and helping you learn about yourself.  This may include learning about your dreams, fears, what has and hasn’t worked in the past, exploring current interest areas, developing methods of </a:t>
            </a:r>
            <a:r>
              <a:rPr lang="en-US" dirty="0" smtClean="0"/>
              <a:t>communication, learning </a:t>
            </a:r>
            <a:r>
              <a:rPr lang="en-US" dirty="0"/>
              <a:t>about community involvement and developing a profile and </a:t>
            </a:r>
            <a:r>
              <a:rPr lang="en-US" dirty="0" smtClean="0"/>
              <a:t>portfolio. This involves teaming up with staff from  Morningside to help figure out likes/preferences, marketable skills, communication style and more. </a:t>
            </a:r>
          </a:p>
          <a:p>
            <a:r>
              <a:rPr lang="en-US" dirty="0" smtClean="0"/>
              <a:t>Your DDA case manager will authorize this service. Typically, Discovery will be a first step before completing a Community Based Assessment, depending on your preference and support needs.</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841317" y="491565"/>
            <a:ext cx="406400" cy="406400"/>
          </a:xfrm>
          <a:prstGeom prst="rect">
            <a:avLst/>
          </a:prstGeom>
        </p:spPr>
      </p:pic>
    </p:spTree>
    <p:extLst>
      <p:ext uri="{BB962C8B-B14F-4D97-AF65-F5344CB8AC3E}">
        <p14:creationId xmlns:p14="http://schemas.microsoft.com/office/powerpoint/2010/main" val="23119700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48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Based Assessment</a:t>
            </a:r>
            <a:endParaRPr lang="en-US" dirty="0"/>
          </a:p>
        </p:txBody>
      </p:sp>
      <p:sp>
        <p:nvSpPr>
          <p:cNvPr id="3" name="Content Placeholder 2"/>
          <p:cNvSpPr>
            <a:spLocks noGrp="1"/>
          </p:cNvSpPr>
          <p:nvPr>
            <p:ph idx="1"/>
          </p:nvPr>
        </p:nvSpPr>
        <p:spPr/>
        <p:txBody>
          <a:bodyPr/>
          <a:lstStyle/>
          <a:p>
            <a:r>
              <a:rPr lang="en-US" dirty="0" smtClean="0"/>
              <a:t>Community Based Assessments or CBA’s are similar to work “tryout’s” where individual will develop a plan of different jobs they would like to try out- before committing to actually work for an employer. CBA’s can be similar to “internships” and can be paid- or unpaid. </a:t>
            </a:r>
          </a:p>
          <a:p>
            <a:r>
              <a:rPr lang="en-US" dirty="0" smtClean="0"/>
              <a:t>CBA’s are arranged for through your DVR Counselor (Department of Vocational Rehabilitation) and can last for 30 days to 3 or more months, depending on the particulars.</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58300" y="661147"/>
            <a:ext cx="304800" cy="304800"/>
          </a:xfrm>
          <a:prstGeom prst="rect">
            <a:avLst/>
          </a:prstGeom>
        </p:spPr>
      </p:pic>
    </p:spTree>
    <p:extLst>
      <p:ext uri="{BB962C8B-B14F-4D97-AF65-F5344CB8AC3E}">
        <p14:creationId xmlns:p14="http://schemas.microsoft.com/office/powerpoint/2010/main" val="4177159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90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for a Community Based Assessment	</a:t>
            </a:r>
            <a:endParaRPr lang="en-US" dirty="0"/>
          </a:p>
        </p:txBody>
      </p:sp>
      <p:sp>
        <p:nvSpPr>
          <p:cNvPr id="3" name="Content Placeholder 2"/>
          <p:cNvSpPr>
            <a:spLocks noGrp="1"/>
          </p:cNvSpPr>
          <p:nvPr>
            <p:ph idx="1"/>
          </p:nvPr>
        </p:nvSpPr>
        <p:spPr>
          <a:xfrm>
            <a:off x="1361208" y="1845734"/>
            <a:ext cx="9794471" cy="3380893"/>
          </a:xfrm>
        </p:spPr>
        <p:txBody>
          <a:bodyPr/>
          <a:lstStyle/>
          <a:p>
            <a:r>
              <a:rPr lang="en-US" dirty="0" smtClean="0"/>
              <a:t>PLAN </a:t>
            </a:r>
            <a:r>
              <a:rPr lang="en-US" dirty="0"/>
              <a:t>DEVELOPMENT</a:t>
            </a:r>
          </a:p>
          <a:p>
            <a:r>
              <a:rPr lang="en-US" b="1" dirty="0" smtClean="0"/>
              <a:t>Who attends:</a:t>
            </a:r>
          </a:p>
          <a:p>
            <a:r>
              <a:rPr lang="en-US" dirty="0" smtClean="0"/>
              <a:t>Client</a:t>
            </a:r>
            <a:r>
              <a:rPr lang="en-US" dirty="0"/>
              <a:t>, Staff, </a:t>
            </a:r>
            <a:r>
              <a:rPr lang="en-US" dirty="0" smtClean="0"/>
              <a:t>DVR/DDA </a:t>
            </a:r>
            <a:r>
              <a:rPr lang="en-US" dirty="0"/>
              <a:t>Representative, Job Developer (for CBA’s), Significant Others</a:t>
            </a:r>
          </a:p>
          <a:p>
            <a:r>
              <a:rPr lang="en-US" b="1" dirty="0" smtClean="0"/>
              <a:t>What to expect:</a:t>
            </a:r>
          </a:p>
          <a:p>
            <a:r>
              <a:rPr lang="en-US" dirty="0" smtClean="0"/>
              <a:t>Together </a:t>
            </a:r>
            <a:r>
              <a:rPr lang="en-US" dirty="0"/>
              <a:t>we will write your service </a:t>
            </a:r>
            <a:r>
              <a:rPr lang="en-US" dirty="0" smtClean="0"/>
              <a:t>plan</a:t>
            </a:r>
            <a:r>
              <a:rPr lang="en-US" dirty="0"/>
              <a:t>.  This includes the type of services you are interested in, information to learn, expected outcomes, etc</a:t>
            </a:r>
            <a:r>
              <a:rPr lang="en-US" dirty="0" smtClean="0"/>
              <a:t>. You should bring any goals you have for jobs you might be interested in trying out, along with any information such as business contacts, your likes/preferences and dislikes.</a:t>
            </a:r>
            <a:endParaRPr lang="en-US" dirty="0"/>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00659" y="545353"/>
            <a:ext cx="406400" cy="406400"/>
          </a:xfrm>
          <a:prstGeom prst="rect">
            <a:avLst/>
          </a:prstGeom>
        </p:spPr>
      </p:pic>
    </p:spTree>
    <p:extLst>
      <p:ext uri="{BB962C8B-B14F-4D97-AF65-F5344CB8AC3E}">
        <p14:creationId xmlns:p14="http://schemas.microsoft.com/office/powerpoint/2010/main" val="41328241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70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Development &amp; Placement	</a:t>
            </a:r>
            <a:endParaRPr lang="en-US" dirty="0"/>
          </a:p>
        </p:txBody>
      </p:sp>
      <p:sp>
        <p:nvSpPr>
          <p:cNvPr id="3" name="Content Placeholder 2"/>
          <p:cNvSpPr>
            <a:spLocks noGrp="1"/>
          </p:cNvSpPr>
          <p:nvPr>
            <p:ph idx="1"/>
          </p:nvPr>
        </p:nvSpPr>
        <p:spPr/>
        <p:txBody>
          <a:bodyPr>
            <a:normAutofit/>
          </a:bodyPr>
          <a:lstStyle/>
          <a:p>
            <a:r>
              <a:rPr lang="en-US" dirty="0" smtClean="0"/>
              <a:t>After determining what types of environment works best, what skills an individual would like to use, what type of work he/she prefers, your Job Developer at Morningside will help you (along with DVR or DDA Counselor) to find a job in your community.</a:t>
            </a:r>
          </a:p>
          <a:p>
            <a:r>
              <a:rPr lang="en-US" dirty="0" smtClean="0"/>
              <a:t>Job specifics will depend on your interests, likes/preferences, skills and support needs.</a:t>
            </a:r>
          </a:p>
          <a:p>
            <a:r>
              <a:rPr lang="en-US" dirty="0"/>
              <a:t>One of the best ways for anyone to get a job is to network with families and friends.  </a:t>
            </a:r>
            <a:endParaRPr lang="en-US" dirty="0" smtClean="0"/>
          </a:p>
          <a:p>
            <a:r>
              <a:rPr lang="en-US" dirty="0" smtClean="0"/>
              <a:t>You </a:t>
            </a:r>
            <a:r>
              <a:rPr lang="en-US" dirty="0"/>
              <a:t>will be asked to share information on whom you know and how they can help in your employment goal.</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943600" y="3276600"/>
            <a:ext cx="304800" cy="304800"/>
          </a:xfrm>
          <a:prstGeom prst="rect">
            <a:avLst/>
          </a:prstGeom>
        </p:spPr>
      </p:pic>
      <p:pic>
        <p:nvPicPr>
          <p:cNvPr id="5"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0482729" y="464671"/>
            <a:ext cx="406400" cy="406400"/>
          </a:xfrm>
          <a:prstGeom prst="rect">
            <a:avLst/>
          </a:prstGeom>
        </p:spPr>
      </p:pic>
    </p:spTree>
    <p:extLst>
      <p:ext uri="{BB962C8B-B14F-4D97-AF65-F5344CB8AC3E}">
        <p14:creationId xmlns:p14="http://schemas.microsoft.com/office/powerpoint/2010/main" val="582807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88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7257"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Development (continued)</a:t>
            </a:r>
            <a:endParaRPr lang="en-US" dirty="0"/>
          </a:p>
        </p:txBody>
      </p:sp>
      <p:sp>
        <p:nvSpPr>
          <p:cNvPr id="3" name="Content Placeholder 2"/>
          <p:cNvSpPr>
            <a:spLocks noGrp="1"/>
          </p:cNvSpPr>
          <p:nvPr>
            <p:ph idx="1"/>
          </p:nvPr>
        </p:nvSpPr>
        <p:spPr/>
        <p:txBody>
          <a:bodyPr/>
          <a:lstStyle/>
          <a:p>
            <a:r>
              <a:rPr lang="en-US" dirty="0"/>
              <a:t>Job development involves going out and talking to employers about your abilities and interests, working with the business to customize the job to fit your abilities while fulfilling the needs to the business. </a:t>
            </a:r>
          </a:p>
          <a:p>
            <a:r>
              <a:rPr lang="en-US" dirty="0"/>
              <a:t>A job search can range in time, but you will receive regular communication from your job developer and you will have responsibilities to meet regularly during your job search to fill out applications, produce/update a resume, practice for interviews and attend interviews.</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04070" y="392953"/>
            <a:ext cx="406400" cy="406400"/>
          </a:xfrm>
          <a:prstGeom prst="rect">
            <a:avLst/>
          </a:prstGeom>
        </p:spPr>
      </p:pic>
    </p:spTree>
    <p:extLst>
      <p:ext uri="{BB962C8B-B14F-4D97-AF65-F5344CB8AC3E}">
        <p14:creationId xmlns:p14="http://schemas.microsoft.com/office/powerpoint/2010/main" val="19598477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19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Training &amp; Retention</a:t>
            </a:r>
            <a:endParaRPr lang="en-US" dirty="0"/>
          </a:p>
        </p:txBody>
      </p:sp>
      <p:sp>
        <p:nvSpPr>
          <p:cNvPr id="3" name="Content Placeholder 2"/>
          <p:cNvSpPr>
            <a:spLocks noGrp="1"/>
          </p:cNvSpPr>
          <p:nvPr>
            <p:ph idx="1"/>
          </p:nvPr>
        </p:nvSpPr>
        <p:spPr/>
        <p:txBody>
          <a:bodyPr/>
          <a:lstStyle/>
          <a:p>
            <a:r>
              <a:rPr lang="en-US" dirty="0" smtClean="0"/>
              <a:t>Typically, once an individual has found a job, Morningside can provide training services to help that person learn and maintain the job. These services can range in time period from 90 days to once you feel “stable” at your job to the lifetime of the job. </a:t>
            </a:r>
          </a:p>
          <a:p>
            <a:r>
              <a:rPr lang="en-US" dirty="0" smtClean="0"/>
              <a:t>Services are arranged and paid through by DVR and DDA. Regular meetings will occur between you and your job coach to determine your goals on the job, your progress, any tools or accommodations you may need to succeed and problem solving together as issues arise.</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219764" y="640976"/>
            <a:ext cx="304800" cy="304800"/>
          </a:xfrm>
          <a:prstGeom prst="rect">
            <a:avLst/>
          </a:prstGeom>
        </p:spPr>
      </p:pic>
    </p:spTree>
    <p:extLst>
      <p:ext uri="{BB962C8B-B14F-4D97-AF65-F5344CB8AC3E}">
        <p14:creationId xmlns:p14="http://schemas.microsoft.com/office/powerpoint/2010/main" val="11533725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42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follow along support</a:t>
            </a:r>
            <a:endParaRPr lang="en-US" dirty="0"/>
          </a:p>
        </p:txBody>
      </p:sp>
      <p:sp>
        <p:nvSpPr>
          <p:cNvPr id="3" name="Content Placeholder 2"/>
          <p:cNvSpPr>
            <a:spLocks noGrp="1"/>
          </p:cNvSpPr>
          <p:nvPr>
            <p:ph idx="1"/>
          </p:nvPr>
        </p:nvSpPr>
        <p:spPr/>
        <p:txBody>
          <a:bodyPr/>
          <a:lstStyle/>
          <a:p>
            <a:r>
              <a:rPr lang="en-US" dirty="0" smtClean="0"/>
              <a:t>Some individuals choose Morningside job coaches to provide long term support to them for the lifetime that they have their job. These services can include: ongoing training for tasks at work, problem solving, weekly/monthly check-in’s, communication support with business/management, etc.</a:t>
            </a:r>
          </a:p>
          <a:p>
            <a:r>
              <a:rPr lang="en-US" dirty="0" smtClean="0"/>
              <a:t>Services are individualized for the client based on preference and need and paid for through DDA or privately, even sometimes through Social Security Work Incentives.</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15812" y="473635"/>
            <a:ext cx="406400" cy="406400"/>
          </a:xfrm>
          <a:prstGeom prst="rect">
            <a:avLst/>
          </a:prstGeom>
        </p:spPr>
      </p:pic>
    </p:spTree>
    <p:extLst>
      <p:ext uri="{BB962C8B-B14F-4D97-AF65-F5344CB8AC3E}">
        <p14:creationId xmlns:p14="http://schemas.microsoft.com/office/powerpoint/2010/main" val="18626778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46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Rules- Your Commitment	</a:t>
            </a:r>
            <a:endParaRPr lang="en-US" dirty="0"/>
          </a:p>
        </p:txBody>
      </p:sp>
      <p:sp>
        <p:nvSpPr>
          <p:cNvPr id="3" name="Content Placeholder 2"/>
          <p:cNvSpPr>
            <a:spLocks noGrp="1"/>
          </p:cNvSpPr>
          <p:nvPr>
            <p:ph idx="1"/>
          </p:nvPr>
        </p:nvSpPr>
        <p:spPr/>
        <p:txBody>
          <a:bodyPr>
            <a:normAutofit/>
          </a:bodyPr>
          <a:lstStyle/>
          <a:p>
            <a:r>
              <a:rPr lang="en-US" u="sng" dirty="0"/>
              <a:t>Attendance: </a:t>
            </a:r>
          </a:p>
          <a:p>
            <a:r>
              <a:rPr lang="en-US" dirty="0"/>
              <a:t>You are expected to attend all meetings as times are arranged with team members.  Dependability is an important area employers will be asking about.  During your work assessment, you should make every effort to maintain a good attendance record. </a:t>
            </a:r>
          </a:p>
          <a:p>
            <a:r>
              <a:rPr lang="en-US" u="sng" dirty="0"/>
              <a:t>Punctuality:</a:t>
            </a:r>
          </a:p>
          <a:p>
            <a:r>
              <a:rPr lang="en-US" dirty="0"/>
              <a:t>Please arrive on time for all meetings.  If you are going to be late for your assessment or an appointment, please call and let someone know.  It is also important that you return to work on time following breaks.  If you require additional time for breaks due to support needs or medical reasons, please tell your assigned staff person so arrangements can be made. </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90729" y="273424"/>
            <a:ext cx="304800" cy="304800"/>
          </a:xfrm>
          <a:prstGeom prst="rect">
            <a:avLst/>
          </a:prstGeom>
        </p:spPr>
      </p:pic>
    </p:spTree>
    <p:extLst>
      <p:ext uri="{BB962C8B-B14F-4D97-AF65-F5344CB8AC3E}">
        <p14:creationId xmlns:p14="http://schemas.microsoft.com/office/powerpoint/2010/main" val="38056508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03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Rules- Your Commitment (2)</a:t>
            </a:r>
            <a:endParaRPr lang="en-US" dirty="0"/>
          </a:p>
        </p:txBody>
      </p:sp>
      <p:sp>
        <p:nvSpPr>
          <p:cNvPr id="3" name="Content Placeholder 2"/>
          <p:cNvSpPr>
            <a:spLocks noGrp="1"/>
          </p:cNvSpPr>
          <p:nvPr>
            <p:ph idx="1"/>
          </p:nvPr>
        </p:nvSpPr>
        <p:spPr/>
        <p:txBody>
          <a:bodyPr>
            <a:normAutofit lnSpcReduction="10000"/>
          </a:bodyPr>
          <a:lstStyle/>
          <a:p>
            <a:r>
              <a:rPr lang="en-US" u="sng" dirty="0"/>
              <a:t>Absences And Appointments:  </a:t>
            </a:r>
          </a:p>
          <a:p>
            <a:r>
              <a:rPr lang="en-US" dirty="0"/>
              <a:t>Please try to schedule appointments around your work/assessment/meeting schedule whenever possible.  If you have a previous appointment that conflicts with your schedule, please let your assigned staff person know as soon as possible. If you are sick, it is your responsibility to tell your supervisor and staff person.</a:t>
            </a:r>
          </a:p>
          <a:p>
            <a:r>
              <a:rPr lang="en-US" u="sng" dirty="0"/>
              <a:t>Rules And Dress Code: </a:t>
            </a:r>
            <a:endParaRPr lang="en-US" dirty="0"/>
          </a:p>
          <a:p>
            <a:r>
              <a:rPr lang="en-US" dirty="0"/>
              <a:t>All work places have rules and guidelines that need to be followed.  Specific rules will vary from one work place to another.  Your site will notify you of those rules.</a:t>
            </a:r>
          </a:p>
          <a:p>
            <a:r>
              <a:rPr lang="en-US" dirty="0"/>
              <a:t>Dress codes will vary from one work place to another.  For example, persons at clerical sites are asked to wear clothing appropriate for office work, while janitorial work requires durable clothes and comfortable shoes.  You will receive dress code information specific to your assessment site during orientation.   If you do not have appropriate clothing, Morningside or DVR may be able to assist you.  </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56470" y="419847"/>
            <a:ext cx="406400" cy="406400"/>
          </a:xfrm>
          <a:prstGeom prst="rect">
            <a:avLst/>
          </a:prstGeom>
        </p:spPr>
      </p:pic>
    </p:spTree>
    <p:extLst>
      <p:ext uri="{BB962C8B-B14F-4D97-AF65-F5344CB8AC3E}">
        <p14:creationId xmlns:p14="http://schemas.microsoft.com/office/powerpoint/2010/main" val="34092941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85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Rules- Your Commitment (3)</a:t>
            </a:r>
            <a:endParaRPr lang="en-US" dirty="0"/>
          </a:p>
        </p:txBody>
      </p:sp>
      <p:sp>
        <p:nvSpPr>
          <p:cNvPr id="3" name="Content Placeholder 2"/>
          <p:cNvSpPr>
            <a:spLocks noGrp="1"/>
          </p:cNvSpPr>
          <p:nvPr>
            <p:ph idx="1"/>
          </p:nvPr>
        </p:nvSpPr>
        <p:spPr/>
        <p:txBody>
          <a:bodyPr>
            <a:normAutofit/>
          </a:bodyPr>
          <a:lstStyle/>
          <a:p>
            <a:r>
              <a:rPr lang="en-US" u="sng" dirty="0" smtClean="0"/>
              <a:t>Transportation</a:t>
            </a:r>
            <a:r>
              <a:rPr lang="en-US" u="sng" dirty="0"/>
              <a:t>:  </a:t>
            </a:r>
            <a:endParaRPr lang="en-US" dirty="0"/>
          </a:p>
          <a:p>
            <a:r>
              <a:rPr lang="en-US" dirty="0"/>
              <a:t>All persons are expected to provide and arrange their own transportation.  If you need assistance with what bus to take, learning bus routes, where to transfer, etc., please ask and we can help you.   Also, if you are a DVR Client, DVR may be able to assist with a bus pass or mileage reimbursement.  Please be sure to ask your counselor so arrangements can be made prior to starting your assessment.  </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64370" y="970430"/>
            <a:ext cx="304800" cy="304800"/>
          </a:xfrm>
          <a:prstGeom prst="rect">
            <a:avLst/>
          </a:prstGeom>
        </p:spPr>
      </p:pic>
    </p:spTree>
    <p:extLst>
      <p:ext uri="{BB962C8B-B14F-4D97-AF65-F5344CB8AC3E}">
        <p14:creationId xmlns:p14="http://schemas.microsoft.com/office/powerpoint/2010/main" val="18813195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23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Welcome</a:t>
            </a:r>
            <a:r>
              <a:rPr lang="en-US" dirty="0"/>
              <a:t>!  Morningside is a non-profit community organization that has supported people with disabilities since 1965.  We offer a wide variety of services including:    </a:t>
            </a:r>
          </a:p>
          <a:p>
            <a:pPr lvl="0"/>
            <a:r>
              <a:rPr lang="en-US" dirty="0"/>
              <a:t>Employment Planning and Evaluation</a:t>
            </a:r>
          </a:p>
          <a:p>
            <a:pPr lvl="0"/>
            <a:r>
              <a:rPr lang="en-US" dirty="0"/>
              <a:t>Competitive Job Placement</a:t>
            </a:r>
          </a:p>
          <a:p>
            <a:pPr lvl="0"/>
            <a:r>
              <a:rPr lang="en-US" dirty="0"/>
              <a:t>Individual Supported Employment</a:t>
            </a:r>
          </a:p>
          <a:p>
            <a:pPr lvl="0"/>
            <a:r>
              <a:rPr lang="en-US" dirty="0"/>
              <a:t>High School Transition</a:t>
            </a:r>
          </a:p>
          <a:p>
            <a:pPr lvl="0"/>
            <a:r>
              <a:rPr lang="en-US" dirty="0"/>
              <a:t>Vocational Training</a:t>
            </a:r>
          </a:p>
          <a:p>
            <a:r>
              <a:rPr lang="en-US" dirty="0" smtClean="0"/>
              <a:t>Our </a:t>
            </a:r>
            <a:r>
              <a:rPr lang="en-US" dirty="0"/>
              <a:t>Staff are committed to providing you quality services to assist you in reaching your vocational goals.  Staff meet or exceed the minimum </a:t>
            </a:r>
            <a:r>
              <a:rPr lang="en-US" dirty="0" smtClean="0"/>
              <a:t>qualifications &amp; receive </a:t>
            </a:r>
            <a:r>
              <a:rPr lang="en-US" dirty="0"/>
              <a:t>ongoing training to insure they have the skills and abilities to assist </a:t>
            </a:r>
            <a:r>
              <a:rPr lang="en-US" dirty="0" smtClean="0"/>
              <a:t>you.</a:t>
            </a:r>
            <a:endParaRPr lang="en-US" dirty="0"/>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302688" y="600635"/>
            <a:ext cx="304800" cy="304800"/>
          </a:xfrm>
          <a:prstGeom prst="rect">
            <a:avLst/>
          </a:prstGeom>
        </p:spPr>
      </p:pic>
    </p:spTree>
    <p:extLst>
      <p:ext uri="{BB962C8B-B14F-4D97-AF65-F5344CB8AC3E}">
        <p14:creationId xmlns:p14="http://schemas.microsoft.com/office/powerpoint/2010/main" val="26444188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58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Scheduling</a:t>
            </a:r>
            <a:endParaRPr lang="en-US" dirty="0"/>
          </a:p>
        </p:txBody>
      </p:sp>
      <p:sp>
        <p:nvSpPr>
          <p:cNvPr id="3" name="Content Placeholder 2"/>
          <p:cNvSpPr>
            <a:spLocks noGrp="1"/>
          </p:cNvSpPr>
          <p:nvPr>
            <p:ph idx="1"/>
          </p:nvPr>
        </p:nvSpPr>
        <p:spPr/>
        <p:txBody>
          <a:bodyPr>
            <a:normAutofit/>
          </a:bodyPr>
          <a:lstStyle/>
          <a:p>
            <a:r>
              <a:rPr lang="en-US" u="sng" dirty="0"/>
              <a:t>Work Schedule And Hours</a:t>
            </a:r>
            <a:r>
              <a:rPr lang="en-US" dirty="0"/>
              <a:t>:</a:t>
            </a:r>
          </a:p>
          <a:p>
            <a:r>
              <a:rPr lang="en-US" dirty="0"/>
              <a:t>You will be receiving a schedule of your </a:t>
            </a:r>
            <a:r>
              <a:rPr lang="en-US" dirty="0" smtClean="0"/>
              <a:t>work/assessment dates </a:t>
            </a:r>
            <a:r>
              <a:rPr lang="en-US" dirty="0"/>
              <a:t>and hours prior to beginning </a:t>
            </a:r>
            <a:r>
              <a:rPr lang="en-US" dirty="0" smtClean="0"/>
              <a:t>work.  </a:t>
            </a:r>
            <a:r>
              <a:rPr lang="en-US" dirty="0"/>
              <a:t>It is important that you maintain your hours as scheduled.  If you need to make changes, please talk with the staff person working with </a:t>
            </a:r>
            <a:r>
              <a:rPr lang="en-US" dirty="0" smtClean="0"/>
              <a:t>you and your direct supervisor.  </a:t>
            </a:r>
            <a:r>
              <a:rPr lang="en-US" dirty="0"/>
              <a:t>For community assessments, you will receive a time sheet to keep track of your hours.  It is important that you maintain this record of your participation.  The supervisor will be approving the hours at the end of the assessment. </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38541" y="446741"/>
            <a:ext cx="406400" cy="406400"/>
          </a:xfrm>
          <a:prstGeom prst="rect">
            <a:avLst/>
          </a:prstGeom>
        </p:spPr>
      </p:pic>
    </p:spTree>
    <p:extLst>
      <p:ext uri="{BB962C8B-B14F-4D97-AF65-F5344CB8AC3E}">
        <p14:creationId xmlns:p14="http://schemas.microsoft.com/office/powerpoint/2010/main" val="1297349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2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a:t>
            </a:r>
            <a:endParaRPr lang="en-US" dirty="0"/>
          </a:p>
        </p:txBody>
      </p:sp>
      <p:sp>
        <p:nvSpPr>
          <p:cNvPr id="3" name="Content Placeholder 2"/>
          <p:cNvSpPr>
            <a:spLocks noGrp="1"/>
          </p:cNvSpPr>
          <p:nvPr>
            <p:ph idx="1"/>
          </p:nvPr>
        </p:nvSpPr>
        <p:spPr/>
        <p:txBody>
          <a:bodyPr/>
          <a:lstStyle/>
          <a:p>
            <a:r>
              <a:rPr lang="en-US" dirty="0" smtClean="0"/>
              <a:t> </a:t>
            </a:r>
            <a:endParaRPr lang="en-US" dirty="0"/>
          </a:p>
          <a:p>
            <a:r>
              <a:rPr lang="en-US" dirty="0"/>
              <a:t>Before being placed at a community site, you will be informed of any risks prior to accepting a position.  Strategies for minimizing the risk will also be developed, if needed.</a:t>
            </a:r>
          </a:p>
          <a:p>
            <a:r>
              <a:rPr lang="en-US" dirty="0"/>
              <a:t>Safety is everyone’s responsibility.  Emergencies such as fire, severe weather, bomb threats, and natural disasters may happen at any time.  Become familiar with fire exits and emergency procedures.  Please check with your supervisor if you have any questions about safety. </a:t>
            </a:r>
          </a:p>
          <a:p>
            <a:r>
              <a:rPr lang="en-US" dirty="0"/>
              <a:t>It is important that you immediately report any accident, serious or minor, to your supervisor and your Morningside staff person.  You are covered by Morningside’s insurance for any accident that may occur at your work site.   If injured on the job, your doctor can file a Labor and Industries claim for you.   We have a private insurance company which covers you during an assessment with a community employer. </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574306" y="519953"/>
            <a:ext cx="304800" cy="304800"/>
          </a:xfrm>
          <a:prstGeom prst="rect">
            <a:avLst/>
          </a:prstGeom>
        </p:spPr>
      </p:pic>
    </p:spTree>
    <p:extLst>
      <p:ext uri="{BB962C8B-B14F-4D97-AF65-F5344CB8AC3E}">
        <p14:creationId xmlns:p14="http://schemas.microsoft.com/office/powerpoint/2010/main" val="42111685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61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information</a:t>
            </a:r>
            <a:endParaRPr lang="en-US" dirty="0"/>
          </a:p>
        </p:txBody>
      </p:sp>
      <p:sp>
        <p:nvSpPr>
          <p:cNvPr id="3" name="Content Placeholder 2"/>
          <p:cNvSpPr>
            <a:spLocks noGrp="1"/>
          </p:cNvSpPr>
          <p:nvPr>
            <p:ph idx="1"/>
          </p:nvPr>
        </p:nvSpPr>
        <p:spPr/>
        <p:txBody>
          <a:bodyPr/>
          <a:lstStyle/>
          <a:p>
            <a:r>
              <a:rPr lang="en-US" u="sng" dirty="0"/>
              <a:t>Alcohol/Medications</a:t>
            </a:r>
            <a:endParaRPr lang="en-US" dirty="0"/>
          </a:p>
          <a:p>
            <a:r>
              <a:rPr lang="en-US" dirty="0"/>
              <a:t>The use of alcohol or non-prescribed drugs is prohibited during work hours. </a:t>
            </a:r>
            <a:r>
              <a:rPr lang="en-US" dirty="0" smtClean="0"/>
              <a:t>This includes Medical Marijuana. </a:t>
            </a:r>
            <a:r>
              <a:rPr lang="en-US" dirty="0"/>
              <a:t> </a:t>
            </a:r>
          </a:p>
          <a:p>
            <a:r>
              <a:rPr lang="en-US" u="sng" dirty="0"/>
              <a:t>Referral For Other Services</a:t>
            </a:r>
            <a:endParaRPr lang="en-US" dirty="0"/>
          </a:p>
          <a:p>
            <a:r>
              <a:rPr lang="en-US" dirty="0"/>
              <a:t>If you have issues, needs, or concerns that you are not receiving help with, work-related or otherwise, please let us know.  We may be able to help or can refer you to another community service agency. A list of Community Resources is </a:t>
            </a:r>
            <a:r>
              <a:rPr lang="en-US" dirty="0" smtClean="0"/>
              <a:t>provided </a:t>
            </a:r>
            <a:r>
              <a:rPr lang="en-US" dirty="0"/>
              <a:t>to assist you.</a:t>
            </a:r>
          </a:p>
          <a:p>
            <a:r>
              <a:rPr lang="en-US" dirty="0"/>
              <a:t>We want to assist in any way we can if there is anything that may interfere with you getting maximum benefit from our program.  </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99906" y="679823"/>
            <a:ext cx="406400" cy="406400"/>
          </a:xfrm>
          <a:prstGeom prst="rect">
            <a:avLst/>
          </a:prstGeom>
        </p:spPr>
      </p:pic>
    </p:spTree>
    <p:extLst>
      <p:ext uri="{BB962C8B-B14F-4D97-AF65-F5344CB8AC3E}">
        <p14:creationId xmlns:p14="http://schemas.microsoft.com/office/powerpoint/2010/main" val="40955124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85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Impact</a:t>
            </a:r>
            <a:endParaRPr lang="en-US" dirty="0"/>
          </a:p>
        </p:txBody>
      </p:sp>
      <p:sp>
        <p:nvSpPr>
          <p:cNvPr id="3" name="Content Placeholder 2"/>
          <p:cNvSpPr>
            <a:spLocks noGrp="1"/>
          </p:cNvSpPr>
          <p:nvPr>
            <p:ph idx="1"/>
          </p:nvPr>
        </p:nvSpPr>
        <p:spPr/>
        <p:txBody>
          <a:bodyPr/>
          <a:lstStyle/>
          <a:p>
            <a:pPr marL="0" indent="0">
              <a:buNone/>
            </a:pPr>
            <a:endParaRPr lang="en-US" dirty="0"/>
          </a:p>
          <a:p>
            <a:r>
              <a:rPr lang="en-US" dirty="0"/>
              <a:t>If you receive </a:t>
            </a:r>
            <a:r>
              <a:rPr lang="en-US" dirty="0" smtClean="0"/>
              <a:t>Social Security (SSI, SSDI, SSDAC, GAU) </a:t>
            </a:r>
            <a:r>
              <a:rPr lang="en-US" dirty="0"/>
              <a:t>it </a:t>
            </a:r>
            <a:r>
              <a:rPr lang="en-US" dirty="0" smtClean="0"/>
              <a:t>is very </a:t>
            </a:r>
            <a:r>
              <a:rPr lang="en-US" dirty="0"/>
              <a:t>important that you notify Social Security or DSHS (for GAU) of any money you earn.  Money you earn may impact the amount of money you receive and could impact future benefits.  </a:t>
            </a:r>
          </a:p>
          <a:p>
            <a:r>
              <a:rPr lang="en-US" dirty="0"/>
              <a:t>The Social Security Administration has established rules and regulations to encourage people to work if possible without penalizing you for working.  While you may have a reduction in Social Security money while working, you can still earn more each month with wages from employment.  Your Social Security representative can work with you to help see how working may affect your </a:t>
            </a:r>
            <a:r>
              <a:rPr lang="en-US" dirty="0" smtClean="0"/>
              <a:t>benefits &amp; you may contact Plan2Work </a:t>
            </a:r>
            <a:r>
              <a:rPr lang="en-US" dirty="0" smtClean="0">
                <a:hlinkClick r:id="rId4"/>
              </a:rPr>
              <a:t>www.plantowork.org</a:t>
            </a:r>
            <a:r>
              <a:rPr lang="en-US" dirty="0" smtClean="0"/>
              <a:t> .  </a:t>
            </a:r>
            <a:r>
              <a:rPr lang="en-US" dirty="0"/>
              <a:t>It is your responsibility to report any wages.  Please ask </a:t>
            </a:r>
            <a:r>
              <a:rPr lang="en-US" dirty="0" smtClean="0"/>
              <a:t>Morningside staff </a:t>
            </a:r>
            <a:r>
              <a:rPr lang="en-US" dirty="0"/>
              <a:t>if you need assistance.  </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802471" y="363071"/>
            <a:ext cx="304800" cy="304800"/>
          </a:xfrm>
          <a:prstGeom prst="rect">
            <a:avLst/>
          </a:prstGeom>
        </p:spPr>
      </p:pic>
    </p:spTree>
    <p:extLst>
      <p:ext uri="{BB962C8B-B14F-4D97-AF65-F5344CB8AC3E}">
        <p14:creationId xmlns:p14="http://schemas.microsoft.com/office/powerpoint/2010/main" val="42881767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343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Rights</a:t>
            </a:r>
            <a:endParaRPr lang="en-US" dirty="0"/>
          </a:p>
        </p:txBody>
      </p:sp>
      <p:sp>
        <p:nvSpPr>
          <p:cNvPr id="3" name="Content Placeholder 2"/>
          <p:cNvSpPr>
            <a:spLocks noGrp="1"/>
          </p:cNvSpPr>
          <p:nvPr>
            <p:ph idx="1"/>
          </p:nvPr>
        </p:nvSpPr>
        <p:spPr/>
        <p:txBody>
          <a:bodyPr>
            <a:normAutofit lnSpcReduction="10000"/>
          </a:bodyPr>
          <a:lstStyle/>
          <a:p>
            <a:r>
              <a:rPr lang="en-US" dirty="0"/>
              <a:t>The program you are participating in is voluntary.  </a:t>
            </a:r>
            <a:endParaRPr lang="en-US" dirty="0" smtClean="0"/>
          </a:p>
          <a:p>
            <a:r>
              <a:rPr lang="en-US" dirty="0" smtClean="0"/>
              <a:t>You </a:t>
            </a:r>
            <a:r>
              <a:rPr lang="en-US" dirty="0"/>
              <a:t>should be acting as a team member with Morningside staff and </a:t>
            </a:r>
            <a:r>
              <a:rPr lang="en-US" dirty="0" smtClean="0"/>
              <a:t>DVR/DDA </a:t>
            </a:r>
            <a:r>
              <a:rPr lang="en-US" dirty="0"/>
              <a:t>Counselors.  If there is something you do not </a:t>
            </a:r>
            <a:r>
              <a:rPr lang="en-US" dirty="0" smtClean="0"/>
              <a:t>understand, </a:t>
            </a:r>
            <a:r>
              <a:rPr lang="en-US" b="1" dirty="0"/>
              <a:t>ask </a:t>
            </a:r>
            <a:r>
              <a:rPr lang="en-US" b="1" dirty="0" smtClean="0"/>
              <a:t>questions.</a:t>
            </a:r>
            <a:r>
              <a:rPr lang="en-US" dirty="0" smtClean="0"/>
              <a:t>  </a:t>
            </a:r>
            <a:r>
              <a:rPr lang="en-US" dirty="0"/>
              <a:t>At scheduled meetings and progress reviews, please exchange information about the progress of your program</a:t>
            </a:r>
            <a:r>
              <a:rPr lang="en-US" dirty="0" smtClean="0"/>
              <a:t>.</a:t>
            </a:r>
            <a:endParaRPr lang="en-US" dirty="0"/>
          </a:p>
          <a:p>
            <a:r>
              <a:rPr lang="en-US" dirty="0"/>
              <a:t>Morningside is responsible for upholding the civil rights of all persons receiving services. All clients have the right to be treated with dignity and respect, to be free from discrimination, abuse or harm (including financial or other exploitation, retaliation, humiliation, neglect</a:t>
            </a:r>
            <a:r>
              <a:rPr lang="en-US" dirty="0" smtClean="0"/>
              <a:t>) </a:t>
            </a:r>
            <a:r>
              <a:rPr lang="en-US" dirty="0"/>
              <a:t>the right to privacy and to have their personal information safeguarded, to have services delivered in the least restrictive environment and to have help from an advocate, when preferred. </a:t>
            </a:r>
          </a:p>
          <a:p>
            <a:r>
              <a:rPr lang="en-US" dirty="0"/>
              <a:t>Morningside is further committed to offering clients’ power and choice in all decisions, assistance participating in workplace/community relationships &amp; activities, recognizing the ability of all to contribute &amp; benefit from employment, promoting full integration and competence.</a:t>
            </a:r>
          </a:p>
          <a:p>
            <a:endParaRPr lang="en-US" dirty="0" smtClean="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56470" y="348130"/>
            <a:ext cx="406400" cy="406400"/>
          </a:xfrm>
          <a:prstGeom prst="rect">
            <a:avLst/>
          </a:prstGeom>
        </p:spPr>
      </p:pic>
    </p:spTree>
    <p:extLst>
      <p:ext uri="{BB962C8B-B14F-4D97-AF65-F5344CB8AC3E}">
        <p14:creationId xmlns:p14="http://schemas.microsoft.com/office/powerpoint/2010/main" val="9319848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12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Rights</a:t>
            </a:r>
            <a:endParaRPr lang="en-US" dirty="0"/>
          </a:p>
        </p:txBody>
      </p:sp>
      <p:sp>
        <p:nvSpPr>
          <p:cNvPr id="5" name="Content Placeholder 4"/>
          <p:cNvSpPr>
            <a:spLocks noGrp="1"/>
          </p:cNvSpPr>
          <p:nvPr>
            <p:ph idx="1"/>
          </p:nvPr>
        </p:nvSpPr>
        <p:spPr>
          <a:xfrm>
            <a:off x="1097280" y="1845734"/>
            <a:ext cx="10058400" cy="4501278"/>
          </a:xfrm>
        </p:spPr>
        <p:txBody>
          <a:bodyPr>
            <a:normAutofit fontScale="47500" lnSpcReduction="20000"/>
          </a:bodyPr>
          <a:lstStyle/>
          <a:p>
            <a:r>
              <a:rPr lang="en-US" sz="2500" dirty="0" smtClean="0"/>
              <a:t>Rights also </a:t>
            </a:r>
            <a:r>
              <a:rPr lang="en-US" sz="2500" dirty="0"/>
              <a:t>include: </a:t>
            </a:r>
          </a:p>
          <a:p>
            <a:pPr lvl="0"/>
            <a:r>
              <a:rPr lang="en-US" sz="2500" i="1" dirty="0"/>
              <a:t>The right to informed participation and consent. </a:t>
            </a:r>
            <a:endParaRPr lang="en-US" sz="2500" dirty="0"/>
          </a:p>
          <a:p>
            <a:pPr lvl="0"/>
            <a:r>
              <a:rPr lang="en-US" sz="2500" i="1" dirty="0"/>
              <a:t>The right to refuse or end services at any time. </a:t>
            </a:r>
            <a:endParaRPr lang="en-US" sz="2500" dirty="0"/>
          </a:p>
          <a:p>
            <a:pPr lvl="0"/>
            <a:r>
              <a:rPr lang="en-US" sz="2500" i="1" dirty="0"/>
              <a:t>The right to make choices.</a:t>
            </a:r>
            <a:endParaRPr lang="en-US" sz="2500" dirty="0"/>
          </a:p>
          <a:p>
            <a:pPr lvl="0"/>
            <a:r>
              <a:rPr lang="en-US" sz="2500" i="1" dirty="0"/>
              <a:t>The right to expect all information remains confidential. </a:t>
            </a:r>
            <a:endParaRPr lang="en-US" sz="2500" dirty="0"/>
          </a:p>
          <a:p>
            <a:pPr lvl="0"/>
            <a:r>
              <a:rPr lang="en-US" sz="2500" i="1" dirty="0"/>
              <a:t>The right to review all reports and written documentation from Morningside. </a:t>
            </a:r>
            <a:endParaRPr lang="en-US" sz="2500" dirty="0"/>
          </a:p>
          <a:p>
            <a:r>
              <a:rPr lang="en-US" sz="2500" i="1" dirty="0" smtClean="0"/>
              <a:t>The </a:t>
            </a:r>
            <a:r>
              <a:rPr lang="en-US" sz="2500" i="1" dirty="0"/>
              <a:t>right to professional services. </a:t>
            </a:r>
          </a:p>
          <a:p>
            <a:r>
              <a:rPr lang="en-US" sz="2500" i="1" dirty="0"/>
              <a:t>The right to an individualized, timely program. </a:t>
            </a:r>
          </a:p>
          <a:p>
            <a:r>
              <a:rPr lang="en-US" sz="2500" i="1" dirty="0"/>
              <a:t>The right to review and participate in planning and program development. </a:t>
            </a:r>
          </a:p>
          <a:p>
            <a:r>
              <a:rPr lang="en-US" sz="2500" i="1" dirty="0"/>
              <a:t>The right to be paid according to the Fair Labor Standards Act. </a:t>
            </a:r>
          </a:p>
          <a:p>
            <a:r>
              <a:rPr lang="en-US" sz="2500" i="1" dirty="0"/>
              <a:t>The right to a healthy and safe work environment. </a:t>
            </a:r>
          </a:p>
          <a:p>
            <a:r>
              <a:rPr lang="en-US" sz="2500" i="1" dirty="0"/>
              <a:t>The right to be treated as an equal regardless of race, color, national origin, disability, sex, religion, creed, age marital status, sexual orientation, veteran status, or any other legally protected status. </a:t>
            </a:r>
          </a:p>
          <a:p>
            <a:r>
              <a:rPr lang="en-US" sz="2500" i="1" dirty="0"/>
              <a:t>The right to remain free from physical, psychological, or sexual abuse. </a:t>
            </a:r>
          </a:p>
          <a:p>
            <a:r>
              <a:rPr lang="en-US" sz="2500" i="1" dirty="0"/>
              <a:t>The right to give written consent before using your name or picture for publicity reasons. </a:t>
            </a:r>
          </a:p>
          <a:p>
            <a:endParaRPr lang="en-US"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685929" y="524435"/>
            <a:ext cx="304800" cy="304800"/>
          </a:xfrm>
          <a:prstGeom prst="rect">
            <a:avLst/>
          </a:prstGeom>
        </p:spPr>
      </p:pic>
    </p:spTree>
    <p:extLst>
      <p:ext uri="{BB962C8B-B14F-4D97-AF65-F5344CB8AC3E}">
        <p14:creationId xmlns:p14="http://schemas.microsoft.com/office/powerpoint/2010/main" val="2044331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49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Non Discrimination</a:t>
            </a:r>
            <a:endParaRPr lang="en-US" dirty="0"/>
          </a:p>
        </p:txBody>
      </p:sp>
      <p:sp>
        <p:nvSpPr>
          <p:cNvPr id="8" name="Content Placeholder 7"/>
          <p:cNvSpPr>
            <a:spLocks noGrp="1"/>
          </p:cNvSpPr>
          <p:nvPr>
            <p:ph idx="1"/>
          </p:nvPr>
        </p:nvSpPr>
        <p:spPr/>
        <p:txBody>
          <a:bodyPr>
            <a:normAutofit/>
          </a:bodyPr>
          <a:lstStyle/>
          <a:p>
            <a:r>
              <a:rPr lang="en-US" dirty="0"/>
              <a:t>The success of your program depends a great deal on you.  Responsibilities and program expectations are designed to help you, but you may choose to end services at any time. </a:t>
            </a:r>
            <a:endParaRPr lang="en-US" dirty="0" smtClean="0"/>
          </a:p>
          <a:p>
            <a:r>
              <a:rPr lang="en-US" dirty="0" smtClean="0"/>
              <a:t>Morningside’s </a:t>
            </a:r>
            <a:r>
              <a:rPr lang="en-US" dirty="0"/>
              <a:t>mission is to promote the inclusion of people with disabilities into our society.  Our vision of society does not include discrimination.  We do not discriminate against any person, Client, employee, or vendor because of disability, race, color, religion, creed, gender, national origin, sexual orientation, age, veteran status, marital </a:t>
            </a:r>
            <a:r>
              <a:rPr lang="en-US" dirty="0" smtClean="0"/>
              <a:t>status, </a:t>
            </a:r>
            <a:r>
              <a:rPr lang="en-US" dirty="0"/>
              <a:t>or any other legally protected status.  </a:t>
            </a:r>
          </a:p>
          <a:p>
            <a:endParaRPr lang="en-US"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895106" y="428812"/>
            <a:ext cx="406400" cy="406400"/>
          </a:xfrm>
          <a:prstGeom prst="rect">
            <a:avLst/>
          </a:prstGeom>
        </p:spPr>
      </p:pic>
    </p:spTree>
    <p:extLst>
      <p:ext uri="{BB962C8B-B14F-4D97-AF65-F5344CB8AC3E}">
        <p14:creationId xmlns:p14="http://schemas.microsoft.com/office/powerpoint/2010/main" val="496565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05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 Discrimination</a:t>
            </a:r>
            <a:endParaRPr lang="en-US" dirty="0"/>
          </a:p>
        </p:txBody>
      </p:sp>
      <p:sp>
        <p:nvSpPr>
          <p:cNvPr id="3" name="Content Placeholder 2"/>
          <p:cNvSpPr>
            <a:spLocks noGrp="1"/>
          </p:cNvSpPr>
          <p:nvPr>
            <p:ph idx="1"/>
          </p:nvPr>
        </p:nvSpPr>
        <p:spPr/>
        <p:txBody>
          <a:bodyPr/>
          <a:lstStyle/>
          <a:p>
            <a:r>
              <a:rPr lang="en-US" dirty="0"/>
              <a:t>The American’s with Disabilities Act of 1990 (ADA) makes it unlawful to discriminate in the provisions of services or in employment against a qualified individual with a disability.  Reasonable accommodations will be made upon request.  If you have questions regarding the ADA please ask to meet with the ADA Coordinator.  </a:t>
            </a:r>
          </a:p>
          <a:p>
            <a:r>
              <a:rPr lang="en-US" dirty="0"/>
              <a:t>Morningside also complies with Section 504 of the Reauthorization of the Rehabilitation Act of 1993 and all requirements imposed by or pursuant to the end that, no person shall on the basis of disability, be excluded from participation in, be denied the benefits of, or be otherwise subjected to discrimination under any program, service, or activity it </a:t>
            </a:r>
            <a:r>
              <a:rPr lang="en-US" dirty="0" smtClean="0"/>
              <a:t>provides.</a:t>
            </a:r>
            <a:endParaRPr lang="en-US" dirty="0"/>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685930" y="354106"/>
            <a:ext cx="304800" cy="304800"/>
          </a:xfrm>
          <a:prstGeom prst="rect">
            <a:avLst/>
          </a:prstGeom>
        </p:spPr>
      </p:pic>
    </p:spTree>
    <p:extLst>
      <p:ext uri="{BB962C8B-B14F-4D97-AF65-F5344CB8AC3E}">
        <p14:creationId xmlns:p14="http://schemas.microsoft.com/office/powerpoint/2010/main" val="20581276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517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a:t>
            </a:r>
            <a:endParaRPr lang="en-US" dirty="0"/>
          </a:p>
        </p:txBody>
      </p:sp>
      <p:sp>
        <p:nvSpPr>
          <p:cNvPr id="3" name="Content Placeholder 2"/>
          <p:cNvSpPr>
            <a:spLocks noGrp="1"/>
          </p:cNvSpPr>
          <p:nvPr>
            <p:ph idx="1"/>
          </p:nvPr>
        </p:nvSpPr>
        <p:spPr>
          <a:xfrm>
            <a:off x="187036" y="1845734"/>
            <a:ext cx="10968644" cy="4461548"/>
          </a:xfrm>
        </p:spPr>
        <p:txBody>
          <a:bodyPr>
            <a:normAutofit/>
          </a:bodyPr>
          <a:lstStyle/>
          <a:p>
            <a:r>
              <a:rPr lang="en-US" dirty="0"/>
              <a:t>Your records are confidential and are available only to those who are involved with you and your program.  Confidential information includes:  </a:t>
            </a:r>
          </a:p>
          <a:p>
            <a:pPr lvl="0"/>
            <a:r>
              <a:rPr lang="en-US" dirty="0"/>
              <a:t>Any record or report typically filed in your case record. </a:t>
            </a:r>
          </a:p>
          <a:p>
            <a:pPr lvl="0"/>
            <a:r>
              <a:rPr lang="en-US" dirty="0"/>
              <a:t>Payroll and financial information. </a:t>
            </a:r>
          </a:p>
          <a:p>
            <a:pPr lvl="0"/>
            <a:r>
              <a:rPr lang="en-US" dirty="0"/>
              <a:t>Any papers containing information about your status and/or progress. </a:t>
            </a:r>
          </a:p>
          <a:p>
            <a:pPr lvl="0"/>
            <a:r>
              <a:rPr lang="en-US" dirty="0"/>
              <a:t>Any behavior, action, or conversation occurring during any Morningside activity. </a:t>
            </a:r>
          </a:p>
          <a:p>
            <a:pPr lvl="0"/>
            <a:r>
              <a:rPr lang="en-US" dirty="0"/>
              <a:t>Published materials and photographs specific to any individual.  </a:t>
            </a:r>
          </a:p>
          <a:p>
            <a:r>
              <a:rPr lang="en-US" dirty="0" smtClean="0"/>
              <a:t>.  </a:t>
            </a:r>
            <a:endParaRPr lang="en-US" dirty="0"/>
          </a:p>
          <a:p>
            <a:endParaRPr lang="en-US" dirty="0"/>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24777" y="339165"/>
            <a:ext cx="406400" cy="406400"/>
          </a:xfrm>
          <a:prstGeom prst="rect">
            <a:avLst/>
          </a:prstGeom>
        </p:spPr>
      </p:pic>
    </p:spTree>
    <p:extLst>
      <p:ext uri="{BB962C8B-B14F-4D97-AF65-F5344CB8AC3E}">
        <p14:creationId xmlns:p14="http://schemas.microsoft.com/office/powerpoint/2010/main" val="13813101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13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Confidentiality (Continued)</a:t>
            </a:r>
            <a:endParaRPr lang="en-US" dirty="0"/>
          </a:p>
        </p:txBody>
      </p:sp>
      <p:sp>
        <p:nvSpPr>
          <p:cNvPr id="3" name="Content Placeholder 2"/>
          <p:cNvSpPr>
            <a:spLocks noGrp="1"/>
          </p:cNvSpPr>
          <p:nvPr>
            <p:ph idx="1"/>
          </p:nvPr>
        </p:nvSpPr>
        <p:spPr/>
        <p:txBody>
          <a:bodyPr/>
          <a:lstStyle/>
          <a:p>
            <a:r>
              <a:rPr lang="en-US" dirty="0"/>
              <a:t> You will be asked to sign an “Authorization to Release Information” form to allow us to give information as needed to DSHS (DVR and/or DDA), residential staff, guardians, and other significant others.  In order to work with you, we must have a release to share work-related information with your Vocational Counselor or Case Manager if you have one.  Beyond that, it is up to you to determine what information needs to be released and to whom. To make sure you are able to benefit from Social Security work incentives, you will be asked to sign a release for the Social Security Administration</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05465" y="1004047"/>
            <a:ext cx="304800" cy="304800"/>
          </a:xfrm>
          <a:prstGeom prst="rect">
            <a:avLst/>
          </a:prstGeom>
        </p:spPr>
      </p:pic>
    </p:spTree>
    <p:extLst>
      <p:ext uri="{BB962C8B-B14F-4D97-AF65-F5344CB8AC3E}">
        <p14:creationId xmlns:p14="http://schemas.microsoft.com/office/powerpoint/2010/main" val="32847645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54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&amp; Vision</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algn="ctr"/>
            <a:r>
              <a:rPr lang="en-US" dirty="0" smtClean="0"/>
              <a:t>OUR </a:t>
            </a:r>
            <a:r>
              <a:rPr lang="en-US" dirty="0"/>
              <a:t>MISSION</a:t>
            </a:r>
          </a:p>
          <a:p>
            <a:r>
              <a:rPr lang="en-US" dirty="0"/>
              <a:t>    Morningside advances the employment and self-sufficiency of people with disabilities. </a:t>
            </a:r>
          </a:p>
          <a:p>
            <a:pPr algn="ctr"/>
            <a:r>
              <a:rPr lang="en-US" dirty="0"/>
              <a:t>OUR VISION </a:t>
            </a:r>
          </a:p>
          <a:p>
            <a:r>
              <a:rPr lang="en-US" dirty="0"/>
              <a:t>    Morningside envisions a future in which people with disabilities have access to the same opportunities as all other citizens.</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372165" y="593912"/>
            <a:ext cx="304800" cy="304800"/>
          </a:xfrm>
          <a:prstGeom prst="rect">
            <a:avLst/>
          </a:prstGeom>
        </p:spPr>
      </p:pic>
    </p:spTree>
    <p:extLst>
      <p:ext uri="{BB962C8B-B14F-4D97-AF65-F5344CB8AC3E}">
        <p14:creationId xmlns:p14="http://schemas.microsoft.com/office/powerpoint/2010/main" val="29738254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2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Employer Release</a:t>
            </a:r>
            <a:endParaRPr lang="en-US" dirty="0"/>
          </a:p>
        </p:txBody>
      </p:sp>
      <p:sp>
        <p:nvSpPr>
          <p:cNvPr id="3" name="Content Placeholder 2"/>
          <p:cNvSpPr>
            <a:spLocks noGrp="1"/>
          </p:cNvSpPr>
          <p:nvPr>
            <p:ph idx="1"/>
          </p:nvPr>
        </p:nvSpPr>
        <p:spPr/>
        <p:txBody>
          <a:bodyPr>
            <a:normAutofit fontScale="92500" lnSpcReduction="20000"/>
          </a:bodyPr>
          <a:lstStyle/>
          <a:p>
            <a:r>
              <a:rPr lang="en-US" dirty="0"/>
              <a:t> </a:t>
            </a:r>
            <a:r>
              <a:rPr lang="en-US" dirty="0" smtClean="0"/>
              <a:t>If </a:t>
            </a:r>
            <a:r>
              <a:rPr lang="en-US" dirty="0"/>
              <a:t>you are going to participate in an assessment with a community employer, we will require a release for prospective employers.  This allows us to release specific information to employers regarding your work experience, skills, and any reasonable accommodations needed to perform essential job functions. It is important that our records are kept up-to-date. Please be sure to notify your assigned staff immediately regarding any changes in the following: </a:t>
            </a:r>
          </a:p>
          <a:p>
            <a:pPr lvl="0"/>
            <a:r>
              <a:rPr lang="en-US" dirty="0"/>
              <a:t>Address</a:t>
            </a:r>
          </a:p>
          <a:p>
            <a:pPr lvl="0"/>
            <a:r>
              <a:rPr lang="en-US" dirty="0"/>
              <a:t>Phone</a:t>
            </a:r>
          </a:p>
          <a:p>
            <a:pPr lvl="0"/>
            <a:r>
              <a:rPr lang="en-US" dirty="0"/>
              <a:t>Medications</a:t>
            </a:r>
          </a:p>
          <a:p>
            <a:pPr lvl="0"/>
            <a:r>
              <a:rPr lang="en-US" dirty="0"/>
              <a:t>Income from Social Security or Public Assistance</a:t>
            </a:r>
          </a:p>
          <a:p>
            <a:pPr lvl="0"/>
            <a:r>
              <a:rPr lang="en-US" dirty="0"/>
              <a:t>Emergency contact persons</a:t>
            </a:r>
          </a:p>
          <a:p>
            <a:pPr lvl="0"/>
            <a:r>
              <a:rPr lang="en-US" dirty="0"/>
              <a:t>Guardianship changes </a:t>
            </a:r>
          </a:p>
          <a:p>
            <a:r>
              <a:rPr lang="en-US" dirty="0"/>
              <a:t>You have the right to review any records we may have unless otherwise restricted.   </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01295" y="339165"/>
            <a:ext cx="406400" cy="406400"/>
          </a:xfrm>
          <a:prstGeom prst="rect">
            <a:avLst/>
          </a:prstGeom>
        </p:spPr>
      </p:pic>
    </p:spTree>
    <p:extLst>
      <p:ext uri="{BB962C8B-B14F-4D97-AF65-F5344CB8AC3E}">
        <p14:creationId xmlns:p14="http://schemas.microsoft.com/office/powerpoint/2010/main" val="30760134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00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Complaints	</a:t>
            </a:r>
            <a:endParaRPr lang="en-US" dirty="0"/>
          </a:p>
        </p:txBody>
      </p:sp>
      <p:sp>
        <p:nvSpPr>
          <p:cNvPr id="3" name="Content Placeholder 2"/>
          <p:cNvSpPr>
            <a:spLocks noGrp="1"/>
          </p:cNvSpPr>
          <p:nvPr>
            <p:ph idx="1"/>
          </p:nvPr>
        </p:nvSpPr>
        <p:spPr/>
        <p:txBody>
          <a:bodyPr/>
          <a:lstStyle/>
          <a:p>
            <a:r>
              <a:rPr lang="en-US" dirty="0"/>
              <a:t>If you have a complaint, we would like to hear from you.  The first person you should talk to is your assigned Morningside staff person.   We will try to help resolve any concerns or correct any problems you may have.  If your complaint cannot be informally resolved in this manner, you may file a grievance using the grievance procedure.  Morningside staff is available to help you through the process if needed. </a:t>
            </a:r>
          </a:p>
          <a:p>
            <a:r>
              <a:rPr lang="en-US" dirty="0"/>
              <a:t> </a:t>
            </a:r>
          </a:p>
          <a:p>
            <a:r>
              <a:rPr lang="en-US" dirty="0"/>
              <a:t>It is our policy to promptly and fairly resolve any problems you may encounter. </a:t>
            </a:r>
          </a:p>
          <a:p>
            <a:pPr marL="0" indent="0">
              <a:buNone/>
            </a:pP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668000" y="632013"/>
            <a:ext cx="304800" cy="304800"/>
          </a:xfrm>
          <a:prstGeom prst="rect">
            <a:avLst/>
          </a:prstGeom>
        </p:spPr>
      </p:pic>
    </p:spTree>
    <p:extLst>
      <p:ext uri="{BB962C8B-B14F-4D97-AF65-F5344CB8AC3E}">
        <p14:creationId xmlns:p14="http://schemas.microsoft.com/office/powerpoint/2010/main" val="20644355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41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Grievance</a:t>
            </a:r>
            <a:endParaRPr lang="en-US" dirty="0"/>
          </a:p>
        </p:txBody>
      </p:sp>
      <p:sp>
        <p:nvSpPr>
          <p:cNvPr id="3" name="Content Placeholder 2"/>
          <p:cNvSpPr>
            <a:spLocks noGrp="1"/>
          </p:cNvSpPr>
          <p:nvPr>
            <p:ph idx="1"/>
          </p:nvPr>
        </p:nvSpPr>
        <p:spPr/>
        <p:txBody>
          <a:bodyPr>
            <a:normAutofit lnSpcReduction="10000"/>
          </a:bodyPr>
          <a:lstStyle/>
          <a:p>
            <a:r>
              <a:rPr lang="en-US" dirty="0"/>
              <a:t>A grievance may be initiated if you are not satisfied with any or several service-related issues, feel you are being discriminated against, denied rights, receiving unfair treatment, feel policies and procedures are not being followed, or any issues that affect your ability to successfully participate in your program. </a:t>
            </a:r>
          </a:p>
          <a:p>
            <a:r>
              <a:rPr lang="en-US" dirty="0"/>
              <a:t>This procedure will be reviewed with you when you begin services</a:t>
            </a:r>
            <a:r>
              <a:rPr lang="en-US" dirty="0" smtClean="0"/>
              <a:t>. Remember, you have the right to be free </a:t>
            </a:r>
            <a:r>
              <a:rPr lang="en-US" smtClean="0"/>
              <a:t>from retaliation!  </a:t>
            </a:r>
            <a:r>
              <a:rPr lang="en-US" dirty="0"/>
              <a:t>You will be asked to sign a form confirming that it has been reviewed and explained to you.  </a:t>
            </a:r>
          </a:p>
          <a:p>
            <a:r>
              <a:rPr lang="en-US" dirty="0"/>
              <a:t>If you file a grievance, a parent, family member, guardian, residential support person, referring agency representative or other advocate may if you wish, represent you.  If you feel you are in need of or want someone to assist you, please contact your DVR counselor or </a:t>
            </a:r>
            <a:r>
              <a:rPr lang="en-US" dirty="0" smtClean="0"/>
              <a:t>DDA </a:t>
            </a:r>
            <a:r>
              <a:rPr lang="en-US" dirty="0"/>
              <a:t>case manager and he or she will be able to assist you in finding someone</a:t>
            </a:r>
            <a:r>
              <a:rPr lang="en-US" dirty="0" smtClean="0"/>
              <a:t>.</a:t>
            </a:r>
            <a:endParaRPr lang="en-US" dirty="0"/>
          </a:p>
          <a:p>
            <a:r>
              <a:rPr lang="en-US" dirty="0"/>
              <a:t>Following the grievance procedure listed </a:t>
            </a:r>
            <a:r>
              <a:rPr lang="en-US" dirty="0" smtClean="0"/>
              <a:t>next, </a:t>
            </a:r>
            <a:r>
              <a:rPr lang="en-US" dirty="0"/>
              <a:t>is an outline that simplifies the steps showing what to do if you wish to file a grievance.  Please talk with </a:t>
            </a:r>
            <a:r>
              <a:rPr lang="en-US" dirty="0" smtClean="0"/>
              <a:t>staff if </a:t>
            </a:r>
            <a:r>
              <a:rPr lang="en-US" dirty="0"/>
              <a:t>you have questions.  </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318376" y="491565"/>
            <a:ext cx="406400" cy="406400"/>
          </a:xfrm>
          <a:prstGeom prst="rect">
            <a:avLst/>
          </a:prstGeom>
        </p:spPr>
      </p:pic>
    </p:spTree>
    <p:extLst>
      <p:ext uri="{BB962C8B-B14F-4D97-AF65-F5344CB8AC3E}">
        <p14:creationId xmlns:p14="http://schemas.microsoft.com/office/powerpoint/2010/main" val="36656819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66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file a Grievance</a:t>
            </a:r>
            <a:endParaRPr lang="en-US" dirty="0"/>
          </a:p>
        </p:txBody>
      </p:sp>
      <p:sp>
        <p:nvSpPr>
          <p:cNvPr id="7" name="Content Placeholder 6"/>
          <p:cNvSpPr>
            <a:spLocks noGrp="1"/>
          </p:cNvSpPr>
          <p:nvPr>
            <p:ph idx="1"/>
          </p:nvPr>
        </p:nvSpPr>
        <p:spPr/>
        <p:txBody>
          <a:bodyPr>
            <a:normAutofit/>
          </a:bodyPr>
          <a:lstStyle/>
          <a:p>
            <a:r>
              <a:rPr lang="en-US" u="sng" dirty="0"/>
              <a:t>Step 1:  </a:t>
            </a:r>
            <a:r>
              <a:rPr lang="en-US" dirty="0"/>
              <a:t>Contact the appropriate staff person (Employment Consultant or Program Supervisor) to state that a formal grievance is being filed.  Outline the facts upon which the grievance is based as you see them and the remedies sought.  The appropriate staff person will gather information from all parties and record the facts.  The grievance will be forwarded to a Program Manager within 5 working days.  If you are located somewhere other than Olympia, please directly contact the </a:t>
            </a:r>
            <a:r>
              <a:rPr lang="en-US" dirty="0" smtClean="0"/>
              <a:t>VP/COO </a:t>
            </a:r>
            <a:r>
              <a:rPr lang="en-US"/>
              <a:t>using </a:t>
            </a:r>
            <a:r>
              <a:rPr lang="en-US" smtClean="0"/>
              <a:t>360.943.0512</a:t>
            </a:r>
            <a:r>
              <a:rPr lang="en-US" dirty="0" smtClean="0"/>
              <a:t>.</a:t>
            </a:r>
          </a:p>
          <a:p>
            <a:r>
              <a:rPr lang="en-US" u="sng" dirty="0" smtClean="0"/>
              <a:t>Step 2:   </a:t>
            </a:r>
            <a:r>
              <a:rPr lang="en-US" dirty="0" smtClean="0"/>
              <a:t>All documentation regarding the grievance will be submitted to the Vice President. The Vice President shall meet with the individual and the Program Manager or designee within 5 working days.  A written decision will be rendered and presented verbally to the client within 5 working days. </a:t>
            </a:r>
          </a:p>
          <a:p>
            <a:endParaRPr lang="en-US" dirty="0"/>
          </a:p>
          <a:p>
            <a:endParaRPr lang="en-US" dirty="0"/>
          </a:p>
        </p:txBody>
      </p:sp>
      <p:sp>
        <p:nvSpPr>
          <p:cNvPr id="8" name="Content Placeholder 7"/>
          <p:cNvSpPr>
            <a:spLocks noGrp="1"/>
          </p:cNvSpPr>
          <p:nvPr>
            <p:ph sz="half" idx="4294967295"/>
          </p:nvPr>
        </p:nvSpPr>
        <p:spPr>
          <a:xfrm>
            <a:off x="7254875" y="1846263"/>
            <a:ext cx="4937125" cy="4471987"/>
          </a:xfrm>
        </p:spPr>
        <p:txBody>
          <a:bodyPr>
            <a:normAutofit/>
          </a:bodyPr>
          <a:lstStyle/>
          <a:p>
            <a:endParaRPr lang="en-US" dirty="0"/>
          </a:p>
          <a:p>
            <a:endParaRPr lang="en-US" dirty="0"/>
          </a:p>
          <a:p>
            <a:endParaRPr lang="en-US"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838330" y="717176"/>
            <a:ext cx="304800" cy="304800"/>
          </a:xfrm>
          <a:prstGeom prst="rect">
            <a:avLst/>
          </a:prstGeom>
        </p:spPr>
      </p:pic>
    </p:spTree>
    <p:extLst>
      <p:ext uri="{BB962C8B-B14F-4D97-AF65-F5344CB8AC3E}">
        <p14:creationId xmlns:p14="http://schemas.microsoft.com/office/powerpoint/2010/main" val="8803586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308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file a Grievance</a:t>
            </a:r>
            <a:endParaRPr lang="en-US" dirty="0"/>
          </a:p>
        </p:txBody>
      </p:sp>
      <p:sp>
        <p:nvSpPr>
          <p:cNvPr id="3" name="Content Placeholder 2"/>
          <p:cNvSpPr>
            <a:spLocks noGrp="1"/>
          </p:cNvSpPr>
          <p:nvPr>
            <p:ph idx="1"/>
          </p:nvPr>
        </p:nvSpPr>
        <p:spPr/>
        <p:txBody>
          <a:bodyPr/>
          <a:lstStyle/>
          <a:p>
            <a:r>
              <a:rPr lang="en-US" dirty="0"/>
              <a:t>Step 3:  If you are not satisfied with the Vice President’s decision, all documentation regarding the grievance will be submitted to the President / CEO of Morningside within 5 working days. </a:t>
            </a:r>
          </a:p>
          <a:p>
            <a:endParaRPr lang="en-US" dirty="0"/>
          </a:p>
          <a:p>
            <a:r>
              <a:rPr lang="en-US" dirty="0"/>
              <a:t>Step 4:  The President / CEO shall meet with the individual within 10 working days and will render a written decision and present it verbally to the client within 30 working days. The President / CEO is the final appeal step.</a:t>
            </a:r>
          </a:p>
          <a:p>
            <a:endParaRPr lang="en-US" dirty="0"/>
          </a:p>
          <a:p>
            <a:r>
              <a:rPr lang="en-US" dirty="0"/>
              <a:t>If you are not satisfied with the final appeal step, you will be advised of outside agencies you may appeal to such as the Fair Labor Standards Board, Human Rights Commission, Funding Agency, etc.  </a:t>
            </a:r>
          </a:p>
          <a:p>
            <a:endParaRPr lang="en-US" dirty="0"/>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321364" y="581211"/>
            <a:ext cx="406400" cy="406400"/>
          </a:xfrm>
          <a:prstGeom prst="rect">
            <a:avLst/>
          </a:prstGeom>
        </p:spPr>
      </p:pic>
    </p:spTree>
    <p:extLst>
      <p:ext uri="{BB962C8B-B14F-4D97-AF65-F5344CB8AC3E}">
        <p14:creationId xmlns:p14="http://schemas.microsoft.com/office/powerpoint/2010/main" val="24950493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42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Grievance Continued</a:t>
            </a:r>
            <a:endParaRPr lang="en-US" dirty="0"/>
          </a:p>
        </p:txBody>
      </p:sp>
      <p:grpSp>
        <p:nvGrpSpPr>
          <p:cNvPr id="3" name="Group 4"/>
          <p:cNvGrpSpPr>
            <a:grpSpLocks noChangeAspect="1"/>
          </p:cNvGrpSpPr>
          <p:nvPr/>
        </p:nvGrpSpPr>
        <p:grpSpPr bwMode="auto">
          <a:xfrm>
            <a:off x="3527425" y="1833563"/>
            <a:ext cx="5302251" cy="4087813"/>
            <a:chOff x="2222" y="1155"/>
            <a:chExt cx="3340" cy="2575"/>
          </a:xfrm>
        </p:grpSpPr>
        <p:sp>
          <p:nvSpPr>
            <p:cNvPr id="4" name="AutoShape 3"/>
            <p:cNvSpPr>
              <a:spLocks noChangeAspect="1" noChangeArrowheads="1" noTextEdit="1"/>
            </p:cNvSpPr>
            <p:nvPr/>
          </p:nvSpPr>
          <p:spPr bwMode="auto">
            <a:xfrm>
              <a:off x="2288" y="1190"/>
              <a:ext cx="3274" cy="2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5"/>
            <p:cNvSpPr>
              <a:spLocks noChangeArrowheads="1"/>
            </p:cNvSpPr>
            <p:nvPr/>
          </p:nvSpPr>
          <p:spPr bwMode="auto">
            <a:xfrm>
              <a:off x="3860" y="1155"/>
              <a:ext cx="75"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Trebuchet MS"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3860" y="1260"/>
              <a:ext cx="75"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Trebuchet MS"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7"/>
            <p:cNvSpPr>
              <a:spLocks noChangeArrowheads="1"/>
            </p:cNvSpPr>
            <p:nvPr/>
          </p:nvSpPr>
          <p:spPr bwMode="auto">
            <a:xfrm>
              <a:off x="3213" y="1366"/>
              <a:ext cx="141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Trebuchet MS" pitchFamily="34" charset="0"/>
                  <a:cs typeface="Arial" pitchFamily="34" charset="0"/>
                </a:rPr>
                <a:t>GRIEVANCE PROCEDURE STEPS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8"/>
            <p:cNvSpPr>
              <a:spLocks noChangeArrowheads="1"/>
            </p:cNvSpPr>
            <p:nvPr/>
          </p:nvSpPr>
          <p:spPr bwMode="auto">
            <a:xfrm>
              <a:off x="4506" y="1366"/>
              <a:ext cx="75"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Trebuchet MS"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9"/>
            <p:cNvSpPr>
              <a:spLocks noChangeArrowheads="1"/>
            </p:cNvSpPr>
            <p:nvPr/>
          </p:nvSpPr>
          <p:spPr bwMode="auto">
            <a:xfrm>
              <a:off x="2429" y="1471"/>
              <a:ext cx="7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rebuchet MS"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0"/>
            <p:cNvSpPr>
              <a:spLocks noChangeArrowheads="1"/>
            </p:cNvSpPr>
            <p:nvPr/>
          </p:nvSpPr>
          <p:spPr bwMode="auto">
            <a:xfrm>
              <a:off x="2429" y="1577"/>
              <a:ext cx="7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rebuchet MS"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1"/>
            <p:cNvSpPr>
              <a:spLocks noChangeArrowheads="1"/>
            </p:cNvSpPr>
            <p:nvPr/>
          </p:nvSpPr>
          <p:spPr bwMode="auto">
            <a:xfrm>
              <a:off x="2429" y="1683"/>
              <a:ext cx="7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rebuchet MS"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2"/>
            <p:cNvSpPr>
              <a:spLocks noChangeArrowheads="1"/>
            </p:cNvSpPr>
            <p:nvPr/>
          </p:nvSpPr>
          <p:spPr bwMode="auto">
            <a:xfrm>
              <a:off x="2429" y="1789"/>
              <a:ext cx="7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rebuchet MS"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3"/>
            <p:cNvSpPr>
              <a:spLocks noChangeArrowheads="1"/>
            </p:cNvSpPr>
            <p:nvPr/>
          </p:nvSpPr>
          <p:spPr bwMode="auto">
            <a:xfrm>
              <a:off x="2429" y="1894"/>
              <a:ext cx="7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rebuchet MS"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4"/>
            <p:cNvSpPr>
              <a:spLocks noChangeArrowheads="1"/>
            </p:cNvSpPr>
            <p:nvPr/>
          </p:nvSpPr>
          <p:spPr bwMode="auto">
            <a:xfrm>
              <a:off x="2439" y="2000"/>
              <a:ext cx="7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rebuchet MS"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5"/>
            <p:cNvSpPr>
              <a:spLocks noChangeArrowheads="1"/>
            </p:cNvSpPr>
            <p:nvPr/>
          </p:nvSpPr>
          <p:spPr bwMode="auto">
            <a:xfrm>
              <a:off x="2429" y="2105"/>
              <a:ext cx="7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rebuchet MS"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6"/>
            <p:cNvSpPr>
              <a:spLocks noChangeArrowheads="1"/>
            </p:cNvSpPr>
            <p:nvPr/>
          </p:nvSpPr>
          <p:spPr bwMode="auto">
            <a:xfrm>
              <a:off x="2429" y="2211"/>
              <a:ext cx="7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rebuchet MS"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7"/>
            <p:cNvSpPr>
              <a:spLocks noChangeArrowheads="1"/>
            </p:cNvSpPr>
            <p:nvPr/>
          </p:nvSpPr>
          <p:spPr bwMode="auto">
            <a:xfrm>
              <a:off x="2429" y="2317"/>
              <a:ext cx="7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rebuchet MS"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8"/>
            <p:cNvSpPr>
              <a:spLocks noChangeArrowheads="1"/>
            </p:cNvSpPr>
            <p:nvPr/>
          </p:nvSpPr>
          <p:spPr bwMode="auto">
            <a:xfrm>
              <a:off x="2429" y="2423"/>
              <a:ext cx="7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rebuchet MS"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9"/>
            <p:cNvSpPr>
              <a:spLocks noChangeArrowheads="1"/>
            </p:cNvSpPr>
            <p:nvPr/>
          </p:nvSpPr>
          <p:spPr bwMode="auto">
            <a:xfrm>
              <a:off x="2734" y="252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20"/>
            <p:cNvSpPr>
              <a:spLocks noChangeArrowheads="1"/>
            </p:cNvSpPr>
            <p:nvPr/>
          </p:nvSpPr>
          <p:spPr bwMode="auto">
            <a:xfrm>
              <a:off x="2780" y="2528"/>
              <a:ext cx="7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rebuchet MS"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21"/>
            <p:cNvSpPr>
              <a:spLocks noChangeArrowheads="1"/>
            </p:cNvSpPr>
            <p:nvPr/>
          </p:nvSpPr>
          <p:spPr bwMode="auto">
            <a:xfrm>
              <a:off x="2439" y="2634"/>
              <a:ext cx="7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rebuchet MS"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22"/>
            <p:cNvSpPr>
              <a:spLocks noChangeArrowheads="1"/>
            </p:cNvSpPr>
            <p:nvPr/>
          </p:nvSpPr>
          <p:spPr bwMode="auto">
            <a:xfrm>
              <a:off x="2429" y="2739"/>
              <a:ext cx="7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rebuchet MS"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3"/>
            <p:cNvSpPr>
              <a:spLocks noChangeArrowheads="1"/>
            </p:cNvSpPr>
            <p:nvPr/>
          </p:nvSpPr>
          <p:spPr bwMode="auto">
            <a:xfrm>
              <a:off x="3941" y="2845"/>
              <a:ext cx="7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rebuchet MS"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4"/>
            <p:cNvSpPr>
              <a:spLocks noChangeArrowheads="1"/>
            </p:cNvSpPr>
            <p:nvPr/>
          </p:nvSpPr>
          <p:spPr bwMode="auto">
            <a:xfrm>
              <a:off x="3986" y="2845"/>
              <a:ext cx="7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rebuchet MS"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5"/>
            <p:cNvSpPr>
              <a:spLocks noChangeArrowheads="1"/>
            </p:cNvSpPr>
            <p:nvPr/>
          </p:nvSpPr>
          <p:spPr bwMode="auto">
            <a:xfrm>
              <a:off x="2429" y="2950"/>
              <a:ext cx="7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rebuchet MS"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6"/>
            <p:cNvSpPr>
              <a:spLocks noChangeArrowheads="1"/>
            </p:cNvSpPr>
            <p:nvPr/>
          </p:nvSpPr>
          <p:spPr bwMode="auto">
            <a:xfrm>
              <a:off x="2429" y="3056"/>
              <a:ext cx="7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rebuchet MS"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7"/>
            <p:cNvSpPr>
              <a:spLocks noChangeArrowheads="1"/>
            </p:cNvSpPr>
            <p:nvPr/>
          </p:nvSpPr>
          <p:spPr bwMode="auto">
            <a:xfrm>
              <a:off x="3964" y="3161"/>
              <a:ext cx="7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rebuchet MS"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8"/>
            <p:cNvSpPr>
              <a:spLocks noChangeArrowheads="1"/>
            </p:cNvSpPr>
            <p:nvPr/>
          </p:nvSpPr>
          <p:spPr bwMode="auto">
            <a:xfrm>
              <a:off x="2429" y="3268"/>
              <a:ext cx="7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rebuchet MS"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9"/>
            <p:cNvSpPr>
              <a:spLocks noChangeArrowheads="1"/>
            </p:cNvSpPr>
            <p:nvPr/>
          </p:nvSpPr>
          <p:spPr bwMode="auto">
            <a:xfrm>
              <a:off x="2222" y="3373"/>
              <a:ext cx="7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rebuchet MS"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30"/>
            <p:cNvSpPr>
              <a:spLocks noChangeArrowheads="1"/>
            </p:cNvSpPr>
            <p:nvPr/>
          </p:nvSpPr>
          <p:spPr bwMode="auto">
            <a:xfrm>
              <a:off x="2222" y="3479"/>
              <a:ext cx="75"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Trebuchet MS"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31"/>
            <p:cNvSpPr>
              <a:spLocks noChangeArrowheads="1"/>
            </p:cNvSpPr>
            <p:nvPr/>
          </p:nvSpPr>
          <p:spPr bwMode="auto">
            <a:xfrm>
              <a:off x="2222" y="3584"/>
              <a:ext cx="75"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Trebuchet MS"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024" name="Group 34"/>
            <p:cNvGrpSpPr>
              <a:grpSpLocks/>
            </p:cNvGrpSpPr>
            <p:nvPr/>
          </p:nvGrpSpPr>
          <p:grpSpPr bwMode="auto">
            <a:xfrm>
              <a:off x="2510" y="1606"/>
              <a:ext cx="2703" cy="394"/>
              <a:chOff x="2510" y="1606"/>
              <a:chExt cx="2703" cy="394"/>
            </a:xfrm>
          </p:grpSpPr>
          <p:sp>
            <p:nvSpPr>
              <p:cNvPr id="1084" name="Rectangle 32"/>
              <p:cNvSpPr>
                <a:spLocks noChangeArrowheads="1"/>
              </p:cNvSpPr>
              <p:nvPr/>
            </p:nvSpPr>
            <p:spPr bwMode="auto">
              <a:xfrm>
                <a:off x="2510" y="1606"/>
                <a:ext cx="2703" cy="3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5" name="Rectangle 33"/>
              <p:cNvSpPr>
                <a:spLocks noChangeArrowheads="1"/>
              </p:cNvSpPr>
              <p:nvPr/>
            </p:nvSpPr>
            <p:spPr bwMode="auto">
              <a:xfrm>
                <a:off x="2510" y="1606"/>
                <a:ext cx="2703" cy="394"/>
              </a:xfrm>
              <a:prstGeom prst="rect">
                <a:avLst/>
              </a:prstGeom>
              <a:noFill/>
              <a:ln w="952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025" name="Rectangle 35"/>
            <p:cNvSpPr>
              <a:spLocks noChangeArrowheads="1"/>
            </p:cNvSpPr>
            <p:nvPr/>
          </p:nvSpPr>
          <p:spPr bwMode="auto">
            <a:xfrm>
              <a:off x="3391" y="1629"/>
              <a:ext cx="61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Trebuchet MS" pitchFamily="34" charset="0"/>
                  <a:cs typeface="Arial" pitchFamily="34" charset="0"/>
                </a:rPr>
                <a:t>Morningside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7" name="Rectangle 36"/>
            <p:cNvSpPr>
              <a:spLocks noChangeArrowheads="1"/>
            </p:cNvSpPr>
            <p:nvPr/>
          </p:nvSpPr>
          <p:spPr bwMode="auto">
            <a:xfrm>
              <a:off x="3929" y="1629"/>
              <a:ext cx="69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Trebuchet MS" pitchFamily="34" charset="0"/>
                  <a:cs typeface="Arial" pitchFamily="34" charset="0"/>
                </a:rPr>
                <a:t>President/CEO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8" name="Rectangle 37"/>
            <p:cNvSpPr>
              <a:spLocks noChangeArrowheads="1"/>
            </p:cNvSpPr>
            <p:nvPr/>
          </p:nvSpPr>
          <p:spPr bwMode="auto">
            <a:xfrm>
              <a:off x="4542" y="1629"/>
              <a:ext cx="75"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Trebuchet MS"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38"/>
            <p:cNvSpPr>
              <a:spLocks noChangeArrowheads="1"/>
            </p:cNvSpPr>
            <p:nvPr/>
          </p:nvSpPr>
          <p:spPr bwMode="auto">
            <a:xfrm>
              <a:off x="3663" y="1734"/>
              <a:ext cx="29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rebuchet MS" pitchFamily="34" charset="0"/>
                  <a:cs typeface="Arial" pitchFamily="34" charset="0"/>
                </a:rPr>
                <a:t>(360)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0" name="Rectangle 39"/>
            <p:cNvSpPr>
              <a:spLocks noChangeArrowheads="1"/>
            </p:cNvSpPr>
            <p:nvPr/>
          </p:nvSpPr>
          <p:spPr bwMode="auto">
            <a:xfrm>
              <a:off x="3900" y="1734"/>
              <a:ext cx="194"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rebuchet MS" pitchFamily="34" charset="0"/>
                  <a:cs typeface="Arial" pitchFamily="34" charset="0"/>
                </a:rPr>
                <a:t>596</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Rectangle 40"/>
            <p:cNvSpPr>
              <a:spLocks noChangeArrowheads="1"/>
            </p:cNvSpPr>
            <p:nvPr/>
          </p:nvSpPr>
          <p:spPr bwMode="auto">
            <a:xfrm>
              <a:off x="4043" y="1734"/>
              <a:ext cx="7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rebuchet MS"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2" name="Rectangle 41"/>
            <p:cNvSpPr>
              <a:spLocks noChangeArrowheads="1"/>
            </p:cNvSpPr>
            <p:nvPr/>
          </p:nvSpPr>
          <p:spPr bwMode="auto">
            <a:xfrm>
              <a:off x="4077" y="1734"/>
              <a:ext cx="18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rebuchet MS" pitchFamily="34" charset="0"/>
                  <a:cs typeface="Arial" pitchFamily="34" charset="0"/>
                </a:rPr>
                <a:t>3509</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3" name="Rectangle 42"/>
            <p:cNvSpPr>
              <a:spLocks noChangeArrowheads="1"/>
            </p:cNvSpPr>
            <p:nvPr/>
          </p:nvSpPr>
          <p:spPr bwMode="auto">
            <a:xfrm>
              <a:off x="4269" y="1734"/>
              <a:ext cx="7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rebuchet MS"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4" name="Rectangle 43"/>
            <p:cNvSpPr>
              <a:spLocks noChangeArrowheads="1"/>
            </p:cNvSpPr>
            <p:nvPr/>
          </p:nvSpPr>
          <p:spPr bwMode="auto">
            <a:xfrm>
              <a:off x="3839" y="1847"/>
              <a:ext cx="1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5" name="Rectangle 44"/>
            <p:cNvSpPr>
              <a:spLocks noChangeArrowheads="1"/>
            </p:cNvSpPr>
            <p:nvPr/>
          </p:nvSpPr>
          <p:spPr bwMode="auto">
            <a:xfrm>
              <a:off x="3920" y="1847"/>
              <a:ext cx="18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Wingdings" pitchFamily="2" charset="2"/>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036" name="Group 47"/>
            <p:cNvGrpSpPr>
              <a:grpSpLocks/>
            </p:cNvGrpSpPr>
            <p:nvPr/>
          </p:nvGrpSpPr>
          <p:grpSpPr bwMode="auto">
            <a:xfrm>
              <a:off x="2522" y="2077"/>
              <a:ext cx="2702" cy="473"/>
              <a:chOff x="2522" y="2077"/>
              <a:chExt cx="2702" cy="473"/>
            </a:xfrm>
          </p:grpSpPr>
          <p:sp>
            <p:nvSpPr>
              <p:cNvPr id="1082" name="Rectangle 45"/>
              <p:cNvSpPr>
                <a:spLocks noChangeArrowheads="1"/>
              </p:cNvSpPr>
              <p:nvPr/>
            </p:nvSpPr>
            <p:spPr bwMode="auto">
              <a:xfrm>
                <a:off x="2522" y="2077"/>
                <a:ext cx="2702" cy="4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3" name="Rectangle 46"/>
              <p:cNvSpPr>
                <a:spLocks noChangeArrowheads="1"/>
              </p:cNvSpPr>
              <p:nvPr/>
            </p:nvSpPr>
            <p:spPr bwMode="auto">
              <a:xfrm>
                <a:off x="2522" y="2077"/>
                <a:ext cx="2689" cy="473"/>
              </a:xfrm>
              <a:prstGeom prst="rect">
                <a:avLst/>
              </a:prstGeom>
              <a:noFill/>
              <a:ln w="952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037" name="Rectangle 48"/>
            <p:cNvSpPr>
              <a:spLocks noChangeArrowheads="1"/>
            </p:cNvSpPr>
            <p:nvPr/>
          </p:nvSpPr>
          <p:spPr bwMode="auto">
            <a:xfrm>
              <a:off x="3117" y="2100"/>
              <a:ext cx="695"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Trebuchet MS" pitchFamily="34" charset="0"/>
                  <a:cs typeface="Arial" pitchFamily="34" charset="0"/>
                </a:rPr>
                <a:t>Vice President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8" name="Rectangle 49"/>
            <p:cNvSpPr>
              <a:spLocks noChangeArrowheads="1"/>
            </p:cNvSpPr>
            <p:nvPr/>
          </p:nvSpPr>
          <p:spPr bwMode="auto">
            <a:xfrm>
              <a:off x="3733" y="2100"/>
              <a:ext cx="75"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Trebuchet MS"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50"/>
            <p:cNvSpPr>
              <a:spLocks noChangeArrowheads="1"/>
            </p:cNvSpPr>
            <p:nvPr/>
          </p:nvSpPr>
          <p:spPr bwMode="auto">
            <a:xfrm>
              <a:off x="3760" y="2100"/>
              <a:ext cx="951"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Trebuchet MS" pitchFamily="34" charset="0"/>
                  <a:cs typeface="Arial" pitchFamily="34" charset="0"/>
                </a:rPr>
                <a:t>Emplyment Services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0" name="Rectangle 51"/>
            <p:cNvSpPr>
              <a:spLocks noChangeArrowheads="1"/>
            </p:cNvSpPr>
            <p:nvPr/>
          </p:nvSpPr>
          <p:spPr bwMode="auto">
            <a:xfrm>
              <a:off x="4617" y="2100"/>
              <a:ext cx="27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Trebuchet MS" pitchFamily="34" charset="0"/>
                  <a:cs typeface="Arial" pitchFamily="34" charset="0"/>
                </a:rPr>
                <a:t>/COO</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1" name="Rectangle 52"/>
            <p:cNvSpPr>
              <a:spLocks noChangeArrowheads="1"/>
            </p:cNvSpPr>
            <p:nvPr/>
          </p:nvSpPr>
          <p:spPr bwMode="auto">
            <a:xfrm>
              <a:off x="4836" y="2100"/>
              <a:ext cx="75"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Trebuchet MS"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2" name="Rectangle 53"/>
            <p:cNvSpPr>
              <a:spLocks noChangeArrowheads="1"/>
            </p:cNvSpPr>
            <p:nvPr/>
          </p:nvSpPr>
          <p:spPr bwMode="auto">
            <a:xfrm>
              <a:off x="4865" y="2100"/>
              <a:ext cx="75"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Trebuchet MS"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3" name="Rectangle 54"/>
            <p:cNvSpPr>
              <a:spLocks noChangeArrowheads="1"/>
            </p:cNvSpPr>
            <p:nvPr/>
          </p:nvSpPr>
          <p:spPr bwMode="auto">
            <a:xfrm>
              <a:off x="3619" y="2205"/>
              <a:ext cx="442"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rebuchet MS" pitchFamily="34" charset="0"/>
                  <a:cs typeface="Arial" pitchFamily="34" charset="0"/>
                </a:rPr>
                <a:t>(360) 596</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4" name="Rectangle 55"/>
            <p:cNvSpPr>
              <a:spLocks noChangeArrowheads="1"/>
            </p:cNvSpPr>
            <p:nvPr/>
          </p:nvSpPr>
          <p:spPr bwMode="auto">
            <a:xfrm>
              <a:off x="3998" y="2205"/>
              <a:ext cx="7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rebuchet MS"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5" name="Rectangle 56"/>
            <p:cNvSpPr>
              <a:spLocks noChangeArrowheads="1"/>
            </p:cNvSpPr>
            <p:nvPr/>
          </p:nvSpPr>
          <p:spPr bwMode="auto">
            <a:xfrm>
              <a:off x="4032" y="2205"/>
              <a:ext cx="194"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rebuchet MS" pitchFamily="34" charset="0"/>
                  <a:cs typeface="Arial" pitchFamily="34" charset="0"/>
                </a:rPr>
                <a:t>350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6" name="Rectangle 57"/>
            <p:cNvSpPr>
              <a:spLocks noChangeArrowheads="1"/>
            </p:cNvSpPr>
            <p:nvPr/>
          </p:nvSpPr>
          <p:spPr bwMode="auto">
            <a:xfrm>
              <a:off x="4176" y="2205"/>
              <a:ext cx="94"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rebuchet MS" pitchFamily="34" charset="0"/>
                  <a:cs typeface="Arial" pitchFamily="34" charset="0"/>
                </a:rPr>
                <a:t>9</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7" name="Rectangle 58"/>
            <p:cNvSpPr>
              <a:spLocks noChangeArrowheads="1"/>
            </p:cNvSpPr>
            <p:nvPr/>
          </p:nvSpPr>
          <p:spPr bwMode="auto">
            <a:xfrm>
              <a:off x="4223" y="2205"/>
              <a:ext cx="7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rebuchet MS"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8" name="Rectangle 59"/>
            <p:cNvSpPr>
              <a:spLocks noChangeArrowheads="1"/>
            </p:cNvSpPr>
            <p:nvPr/>
          </p:nvSpPr>
          <p:spPr bwMode="auto">
            <a:xfrm>
              <a:off x="4250" y="220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9" name="Rectangle 60"/>
            <p:cNvSpPr>
              <a:spLocks noChangeArrowheads="1"/>
            </p:cNvSpPr>
            <p:nvPr/>
          </p:nvSpPr>
          <p:spPr bwMode="auto">
            <a:xfrm>
              <a:off x="4335" y="2205"/>
              <a:ext cx="7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rebuchet MS"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0" name="Rectangle 61"/>
            <p:cNvSpPr>
              <a:spLocks noChangeArrowheads="1"/>
            </p:cNvSpPr>
            <p:nvPr/>
          </p:nvSpPr>
          <p:spPr bwMode="auto">
            <a:xfrm>
              <a:off x="3201" y="231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1" name="Rectangle 62"/>
            <p:cNvSpPr>
              <a:spLocks noChangeArrowheads="1"/>
            </p:cNvSpPr>
            <p:nvPr/>
          </p:nvSpPr>
          <p:spPr bwMode="auto">
            <a:xfrm>
              <a:off x="3248" y="2311"/>
              <a:ext cx="7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Trebuchet MS" pitchFamily="34"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2" name="Rectangle 63"/>
            <p:cNvSpPr>
              <a:spLocks noChangeArrowheads="1"/>
            </p:cNvSpPr>
            <p:nvPr/>
          </p:nvSpPr>
          <p:spPr bwMode="auto">
            <a:xfrm>
              <a:off x="3282" y="231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3" name="Rectangle 64"/>
            <p:cNvSpPr>
              <a:spLocks noChangeArrowheads="1"/>
            </p:cNvSpPr>
            <p:nvPr/>
          </p:nvSpPr>
          <p:spPr bwMode="auto">
            <a:xfrm>
              <a:off x="3425" y="231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4" name="Rectangle 65"/>
            <p:cNvSpPr>
              <a:spLocks noChangeArrowheads="1"/>
            </p:cNvSpPr>
            <p:nvPr/>
          </p:nvSpPr>
          <p:spPr bwMode="auto">
            <a:xfrm>
              <a:off x="3459" y="231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5" name="Rectangle 66"/>
            <p:cNvSpPr>
              <a:spLocks noChangeArrowheads="1"/>
            </p:cNvSpPr>
            <p:nvPr/>
          </p:nvSpPr>
          <p:spPr bwMode="auto">
            <a:xfrm>
              <a:off x="3602" y="231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6" name="Rectangle 67"/>
            <p:cNvSpPr>
              <a:spLocks noChangeArrowheads="1"/>
            </p:cNvSpPr>
            <p:nvPr/>
          </p:nvSpPr>
          <p:spPr bwMode="auto">
            <a:xfrm>
              <a:off x="3635" y="231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7" name="Rectangle 68"/>
            <p:cNvSpPr>
              <a:spLocks noChangeArrowheads="1"/>
            </p:cNvSpPr>
            <p:nvPr/>
          </p:nvSpPr>
          <p:spPr bwMode="auto">
            <a:xfrm>
              <a:off x="4171" y="231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8" name="Rectangle 69"/>
            <p:cNvSpPr>
              <a:spLocks noChangeArrowheads="1"/>
            </p:cNvSpPr>
            <p:nvPr/>
          </p:nvSpPr>
          <p:spPr bwMode="auto">
            <a:xfrm>
              <a:off x="4752" y="2311"/>
              <a:ext cx="73"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rebuchet MS"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59" name="Rectangle 70"/>
            <p:cNvSpPr>
              <a:spLocks noChangeArrowheads="1"/>
            </p:cNvSpPr>
            <p:nvPr/>
          </p:nvSpPr>
          <p:spPr bwMode="auto">
            <a:xfrm>
              <a:off x="3850" y="2424"/>
              <a:ext cx="1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Wingdings" pitchFamily="2" charset="2"/>
                  <a:cs typeface="Arial" pitchFamily="34" charset="0"/>
                </a:rPr>
                <a:t>Ž</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0" name="Rectangle 71"/>
            <p:cNvSpPr>
              <a:spLocks noChangeArrowheads="1"/>
            </p:cNvSpPr>
            <p:nvPr/>
          </p:nvSpPr>
          <p:spPr bwMode="auto">
            <a:xfrm>
              <a:off x="3931" y="2424"/>
              <a:ext cx="6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1" name="Rectangle 72"/>
            <p:cNvSpPr>
              <a:spLocks noChangeArrowheads="1"/>
            </p:cNvSpPr>
            <p:nvPr/>
          </p:nvSpPr>
          <p:spPr bwMode="auto">
            <a:xfrm>
              <a:off x="2787" y="2530"/>
              <a:ext cx="6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062" name="Group 75"/>
            <p:cNvGrpSpPr>
              <a:grpSpLocks/>
            </p:cNvGrpSpPr>
            <p:nvPr/>
          </p:nvGrpSpPr>
          <p:grpSpPr bwMode="auto">
            <a:xfrm>
              <a:off x="2495" y="3321"/>
              <a:ext cx="2730" cy="295"/>
              <a:chOff x="2495" y="3321"/>
              <a:chExt cx="2730" cy="295"/>
            </a:xfrm>
          </p:grpSpPr>
          <p:sp>
            <p:nvSpPr>
              <p:cNvPr id="1080" name="Rectangle 73"/>
              <p:cNvSpPr>
                <a:spLocks noChangeArrowheads="1"/>
              </p:cNvSpPr>
              <p:nvPr/>
            </p:nvSpPr>
            <p:spPr bwMode="auto">
              <a:xfrm>
                <a:off x="2495" y="3321"/>
                <a:ext cx="2730" cy="2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1" name="Rectangle 74"/>
              <p:cNvSpPr>
                <a:spLocks noChangeArrowheads="1"/>
              </p:cNvSpPr>
              <p:nvPr/>
            </p:nvSpPr>
            <p:spPr bwMode="auto">
              <a:xfrm>
                <a:off x="2495" y="3321"/>
                <a:ext cx="2730" cy="295"/>
              </a:xfrm>
              <a:prstGeom prst="rect">
                <a:avLst/>
              </a:prstGeom>
              <a:noFill/>
              <a:ln w="952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063" name="Rectangle 76"/>
            <p:cNvSpPr>
              <a:spLocks noChangeArrowheads="1"/>
            </p:cNvSpPr>
            <p:nvPr/>
          </p:nvSpPr>
          <p:spPr bwMode="auto">
            <a:xfrm>
              <a:off x="3257" y="3343"/>
              <a:ext cx="1630"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Trebuchet MS" pitchFamily="34" charset="0"/>
                  <a:cs typeface="Arial" pitchFamily="34" charset="0"/>
                </a:rPr>
                <a:t>Assigned Morningside Staff Member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4" name="Rectangle 77"/>
            <p:cNvSpPr>
              <a:spLocks noChangeArrowheads="1"/>
            </p:cNvSpPr>
            <p:nvPr/>
          </p:nvSpPr>
          <p:spPr bwMode="auto">
            <a:xfrm>
              <a:off x="4714" y="3343"/>
              <a:ext cx="75"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Trebuchet MS"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65" name="Rectangle 78"/>
            <p:cNvSpPr>
              <a:spLocks noChangeArrowheads="1"/>
            </p:cNvSpPr>
            <p:nvPr/>
          </p:nvSpPr>
          <p:spPr bwMode="auto">
            <a:xfrm>
              <a:off x="3865" y="3456"/>
              <a:ext cx="1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Wingdings" pitchFamily="2" charset="2"/>
                  <a:cs typeface="Arial" pitchFamily="34" charset="0"/>
                </a:rPr>
                <a:t>Œ</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6" name="Rectangle 79"/>
            <p:cNvSpPr>
              <a:spLocks noChangeArrowheads="1"/>
            </p:cNvSpPr>
            <p:nvPr/>
          </p:nvSpPr>
          <p:spPr bwMode="auto">
            <a:xfrm>
              <a:off x="3917" y="3416"/>
              <a:ext cx="88"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067" name="Group 82"/>
            <p:cNvGrpSpPr>
              <a:grpSpLocks/>
            </p:cNvGrpSpPr>
            <p:nvPr/>
          </p:nvGrpSpPr>
          <p:grpSpPr bwMode="auto">
            <a:xfrm>
              <a:off x="2522" y="2634"/>
              <a:ext cx="2703" cy="664"/>
              <a:chOff x="2522" y="2634"/>
              <a:chExt cx="2703" cy="664"/>
            </a:xfrm>
          </p:grpSpPr>
          <p:sp>
            <p:nvSpPr>
              <p:cNvPr id="1078" name="Rectangle 80"/>
              <p:cNvSpPr>
                <a:spLocks noChangeArrowheads="1"/>
              </p:cNvSpPr>
              <p:nvPr/>
            </p:nvSpPr>
            <p:spPr bwMode="auto">
              <a:xfrm>
                <a:off x="2522" y="2823"/>
                <a:ext cx="2703" cy="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9" name="Rectangle 81"/>
              <p:cNvSpPr>
                <a:spLocks noChangeArrowheads="1"/>
              </p:cNvSpPr>
              <p:nvPr/>
            </p:nvSpPr>
            <p:spPr bwMode="auto">
              <a:xfrm>
                <a:off x="2522" y="2634"/>
                <a:ext cx="2689" cy="525"/>
              </a:xfrm>
              <a:prstGeom prst="rect">
                <a:avLst/>
              </a:prstGeom>
              <a:noFill/>
              <a:ln w="952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068" name="Rectangle 83"/>
            <p:cNvSpPr>
              <a:spLocks noChangeArrowheads="1"/>
            </p:cNvSpPr>
            <p:nvPr/>
          </p:nvSpPr>
          <p:spPr bwMode="auto">
            <a:xfrm>
              <a:off x="2946" y="2648"/>
              <a:ext cx="752"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Trebuchet MS" pitchFamily="34" charset="0"/>
                  <a:cs typeface="Arial" pitchFamily="34" charset="0"/>
                </a:rPr>
                <a:t>Program Manager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69" name="Rectangle 84"/>
            <p:cNvSpPr>
              <a:spLocks noChangeArrowheads="1"/>
            </p:cNvSpPr>
            <p:nvPr/>
          </p:nvSpPr>
          <p:spPr bwMode="auto">
            <a:xfrm>
              <a:off x="3851" y="2782"/>
              <a:ext cx="75"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Trebuchet MS"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0" name="Rectangle 85"/>
            <p:cNvSpPr>
              <a:spLocks noChangeArrowheads="1"/>
            </p:cNvSpPr>
            <p:nvPr/>
          </p:nvSpPr>
          <p:spPr bwMode="auto">
            <a:xfrm>
              <a:off x="3712" y="2641"/>
              <a:ext cx="112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Trebuchet MS" pitchFamily="34" charset="0"/>
                  <a:cs typeface="Arial" pitchFamily="34" charset="0"/>
                </a:rPr>
                <a:t>or Program Supervisor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1" name="Rectangle 86"/>
            <p:cNvSpPr>
              <a:spLocks noChangeArrowheads="1"/>
            </p:cNvSpPr>
            <p:nvPr/>
          </p:nvSpPr>
          <p:spPr bwMode="auto">
            <a:xfrm>
              <a:off x="4827" y="2782"/>
              <a:ext cx="75"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0000"/>
                  </a:solidFill>
                  <a:effectLst/>
                  <a:latin typeface="Trebuchet MS"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2" name="Rectangle 87"/>
            <p:cNvSpPr>
              <a:spLocks noChangeArrowheads="1"/>
            </p:cNvSpPr>
            <p:nvPr/>
          </p:nvSpPr>
          <p:spPr bwMode="auto">
            <a:xfrm>
              <a:off x="2535" y="2759"/>
              <a:ext cx="2676"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100" dirty="0" smtClean="0">
                  <a:solidFill>
                    <a:srgbClr val="000000"/>
                  </a:solidFill>
                  <a:latin typeface="Trebuchet MS" pitchFamily="34" charset="0"/>
                </a:rPr>
                <a:t>Lewis, Clallam, Grays Harbor</a:t>
              </a:r>
              <a:r>
                <a:rPr kumimoji="0" lang="en-US" altLang="en-US" sz="1100" b="0" i="0" u="none" strike="noStrike" cap="none" normalizeH="0" baseline="0" dirty="0" smtClean="0">
                  <a:ln>
                    <a:noFill/>
                  </a:ln>
                  <a:solidFill>
                    <a:srgbClr val="000000"/>
                  </a:solidFill>
                  <a:effectLst/>
                  <a:latin typeface="Trebuchet MS" pitchFamily="34" charset="0"/>
                  <a:cs typeface="Arial" pitchFamily="34" charset="0"/>
                </a:rPr>
                <a:t> County (360)239-9340</a:t>
              </a:r>
            </a:p>
            <a:p>
              <a:pPr marL="0" marR="0" lvl="0" indent="0" algn="l" defTabSz="914400" rtl="0" eaLnBrk="1" fontAlgn="base" latinLnBrk="0" hangingPunct="1">
                <a:lnSpc>
                  <a:spcPct val="100000"/>
                </a:lnSpc>
                <a:spcBef>
                  <a:spcPct val="0"/>
                </a:spcBef>
                <a:spcAft>
                  <a:spcPct val="0"/>
                </a:spcAft>
                <a:buClrTx/>
                <a:buSzTx/>
                <a:buFontTx/>
                <a:buNone/>
                <a:tabLst/>
              </a:pPr>
              <a:r>
                <a:rPr lang="en-US" altLang="en-US" sz="1100" dirty="0" smtClean="0">
                  <a:solidFill>
                    <a:srgbClr val="000000"/>
                  </a:solidFill>
                  <a:latin typeface="Trebuchet MS" pitchFamily="34" charset="0"/>
                </a:rPr>
                <a:t>Thurston</a:t>
              </a:r>
              <a:r>
                <a:rPr kumimoji="0" lang="en-US" altLang="en-US" sz="1100" b="0" i="0" u="none" strike="noStrike" cap="none" normalizeH="0" baseline="0" dirty="0" smtClean="0">
                  <a:ln>
                    <a:noFill/>
                  </a:ln>
                  <a:solidFill>
                    <a:srgbClr val="000000"/>
                  </a:solidFill>
                  <a:effectLst/>
                  <a:latin typeface="Trebuchet MS" pitchFamily="34" charset="0"/>
                  <a:cs typeface="Arial" pitchFamily="34" charset="0"/>
                </a:rPr>
                <a:t> County (360) 239-9341 or (360) 742-4858</a:t>
              </a:r>
            </a:p>
            <a:p>
              <a:pPr marL="0" marR="0" lvl="0" indent="0" algn="l" defTabSz="914400" rtl="0" eaLnBrk="1" fontAlgn="base" latinLnBrk="0" hangingPunct="1">
                <a:lnSpc>
                  <a:spcPct val="100000"/>
                </a:lnSpc>
                <a:spcBef>
                  <a:spcPct val="0"/>
                </a:spcBef>
                <a:spcAft>
                  <a:spcPct val="0"/>
                </a:spcAft>
                <a:buClrTx/>
                <a:buSzTx/>
                <a:buFontTx/>
                <a:buNone/>
                <a:tabLst/>
              </a:pPr>
              <a:r>
                <a:rPr lang="en-US" altLang="en-US" sz="1100" dirty="0" smtClean="0">
                  <a:solidFill>
                    <a:srgbClr val="000000"/>
                  </a:solidFill>
                  <a:latin typeface="Trebuchet MS" pitchFamily="34" charset="0"/>
                </a:rPr>
                <a:t>Pierce County (253)719-3222</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3" name="Rectangle 88"/>
            <p:cNvSpPr>
              <a:spLocks noChangeArrowheads="1"/>
            </p:cNvSpPr>
            <p:nvPr/>
          </p:nvSpPr>
          <p:spPr bwMode="auto">
            <a:xfrm>
              <a:off x="4395" y="288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5" name="Rectangle 90"/>
            <p:cNvSpPr>
              <a:spLocks noChangeArrowheads="1"/>
            </p:cNvSpPr>
            <p:nvPr/>
          </p:nvSpPr>
          <p:spPr bwMode="auto">
            <a:xfrm>
              <a:off x="4621" y="2895"/>
              <a:ext cx="6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76" name="Rectangle 91"/>
            <p:cNvSpPr>
              <a:spLocks noChangeArrowheads="1"/>
            </p:cNvSpPr>
            <p:nvPr/>
          </p:nvSpPr>
          <p:spPr bwMode="auto">
            <a:xfrm>
              <a:off x="3861" y="3000"/>
              <a:ext cx="172"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Wingdings" pitchFamily="2" charset="2"/>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77" name="Rectangle 92"/>
            <p:cNvSpPr>
              <a:spLocks noChangeArrowheads="1"/>
            </p:cNvSpPr>
            <p:nvPr/>
          </p:nvSpPr>
          <p:spPr bwMode="auto">
            <a:xfrm>
              <a:off x="4010" y="3000"/>
              <a:ext cx="6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4282217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a:t>
            </a:r>
            <a:endParaRPr lang="en-US" dirty="0"/>
          </a:p>
        </p:txBody>
      </p:sp>
      <p:sp>
        <p:nvSpPr>
          <p:cNvPr id="3" name="Content Placeholder 2"/>
          <p:cNvSpPr>
            <a:spLocks noGrp="1"/>
          </p:cNvSpPr>
          <p:nvPr>
            <p:ph idx="1"/>
          </p:nvPr>
        </p:nvSpPr>
        <p:spPr/>
        <p:txBody>
          <a:bodyPr/>
          <a:lstStyle/>
          <a:p>
            <a:r>
              <a:rPr lang="en-US" dirty="0"/>
              <a:t>Any person may exit services when individual program objectives have been completed; it is determined that the individual is no longer able to benefit from a particular service; or it is the individual’s choice (self-termination). </a:t>
            </a:r>
          </a:p>
          <a:p>
            <a:r>
              <a:rPr lang="en-US" dirty="0"/>
              <a:t>Morningside’s services are designed to help you with your vocational and employment endeavors. You will be provided with a satisfaction survey following each service. When you leave Morningside, you will be asked to complete an exit interview.   We welcome any opinions and suggestions you may have to help us continue providing quality services.  </a:t>
            </a:r>
            <a:endParaRPr lang="en-US" dirty="0" smtClean="0"/>
          </a:p>
          <a:p>
            <a:r>
              <a:rPr lang="en-US" dirty="0" smtClean="0"/>
              <a:t>You can visit our website at </a:t>
            </a:r>
            <a:r>
              <a:rPr lang="en-US" dirty="0" smtClean="0">
                <a:hlinkClick r:id="rId4"/>
              </a:rPr>
              <a:t>www.morningsideservices.com</a:t>
            </a:r>
            <a:r>
              <a:rPr lang="en-US" dirty="0" smtClean="0"/>
              <a:t> to provide feedback via </a:t>
            </a:r>
            <a:r>
              <a:rPr lang="en-US" dirty="0" err="1" smtClean="0"/>
              <a:t>SurveyMonkey</a:t>
            </a:r>
            <a:r>
              <a:rPr lang="en-US" dirty="0" smtClean="0"/>
              <a:t> or receive a paper version from your Morningside staff person.</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105465" y="956982"/>
            <a:ext cx="304800" cy="304800"/>
          </a:xfrm>
          <a:prstGeom prst="rect">
            <a:avLst/>
          </a:prstGeom>
        </p:spPr>
      </p:pic>
    </p:spTree>
    <p:extLst>
      <p:ext uri="{BB962C8B-B14F-4D97-AF65-F5344CB8AC3E}">
        <p14:creationId xmlns:p14="http://schemas.microsoft.com/office/powerpoint/2010/main" val="30232872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73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Glossary</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DVR: Division of Vocational Rehabilitation (a division of Department and Social Health Services)</a:t>
            </a:r>
          </a:p>
          <a:p>
            <a:pPr marL="0" indent="0">
              <a:buNone/>
            </a:pPr>
            <a:r>
              <a:rPr lang="en-US" dirty="0" smtClean="0"/>
              <a:t>DDA: Developmental Disabilities Administration (a </a:t>
            </a:r>
            <a:r>
              <a:rPr lang="en-US" dirty="0"/>
              <a:t>division of Department and Social Health Services)</a:t>
            </a:r>
            <a:endParaRPr lang="en-US" dirty="0" smtClean="0"/>
          </a:p>
          <a:p>
            <a:pPr marL="0" indent="0">
              <a:buNone/>
            </a:pPr>
            <a:r>
              <a:rPr lang="en-US" dirty="0" smtClean="0"/>
              <a:t>Discovery: A process to find out who you are and your ideal conditions for employment</a:t>
            </a:r>
          </a:p>
          <a:p>
            <a:pPr marL="0" indent="0">
              <a:buNone/>
            </a:pPr>
            <a:r>
              <a:rPr lang="en-US" dirty="0" smtClean="0"/>
              <a:t>CBA- Community Based Assessment: An opportunity to try different types of work in the community to research your work preferences &amp; aptitudes.</a:t>
            </a:r>
          </a:p>
          <a:p>
            <a:pPr marL="0" indent="0">
              <a:buNone/>
            </a:pPr>
            <a:r>
              <a:rPr lang="en-US" dirty="0" smtClean="0"/>
              <a:t>Job coach- Staff who assists you in learning tasks &amp; maintaining employment</a:t>
            </a:r>
          </a:p>
          <a:p>
            <a:pPr marL="0" indent="0">
              <a:buNone/>
            </a:pPr>
            <a:r>
              <a:rPr lang="en-US" dirty="0" smtClean="0"/>
              <a:t>Job developer- Staff who assists you in researching businesses, interviewing and obtaining employment.</a:t>
            </a:r>
          </a:p>
          <a:p>
            <a:pPr marL="0" indent="0">
              <a:buNone/>
            </a:pPr>
            <a:r>
              <a:rPr lang="en-US" dirty="0" smtClean="0"/>
              <a:t>Long term follow along support: Hours of service that Morningside job coach’s provide to help you meet your goals (e.g. keeping your job, learning new tasks, problem solving).</a:t>
            </a:r>
          </a:p>
          <a:p>
            <a:pPr marL="0" indent="0">
              <a:buNone/>
            </a:pPr>
            <a:r>
              <a:rPr lang="en-US" dirty="0" smtClean="0"/>
              <a:t>Release: A form you sign that allows Morningside to talk to individuals you designate</a:t>
            </a:r>
          </a:p>
          <a:p>
            <a:pPr marL="0" indent="0">
              <a:buNone/>
            </a:pPr>
            <a:r>
              <a:rPr lang="en-US" dirty="0" smtClean="0"/>
              <a:t>Grievance: An official statement of complaint</a:t>
            </a:r>
          </a:p>
          <a:p>
            <a:pPr marL="0" indent="0">
              <a:buNone/>
            </a:pP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54447" y="473635"/>
            <a:ext cx="406400" cy="406400"/>
          </a:xfrm>
          <a:prstGeom prst="rect">
            <a:avLst/>
          </a:prstGeom>
        </p:spPr>
      </p:pic>
    </p:spTree>
    <p:extLst>
      <p:ext uri="{BB962C8B-B14F-4D97-AF65-F5344CB8AC3E}">
        <p14:creationId xmlns:p14="http://schemas.microsoft.com/office/powerpoint/2010/main" val="28448148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581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Our commitment to you</a:t>
            </a:r>
            <a:endParaRPr lang="en-US" sz="4000" dirty="0"/>
          </a:p>
        </p:txBody>
      </p:sp>
      <p:sp>
        <p:nvSpPr>
          <p:cNvPr id="3" name="Content Placeholder 2"/>
          <p:cNvSpPr>
            <a:spLocks noGrp="1"/>
          </p:cNvSpPr>
          <p:nvPr>
            <p:ph idx="1"/>
          </p:nvPr>
        </p:nvSpPr>
        <p:spPr/>
        <p:txBody>
          <a:bodyPr>
            <a:normAutofit/>
          </a:bodyPr>
          <a:lstStyle/>
          <a:p>
            <a:pPr marL="0" indent="0">
              <a:buNone/>
            </a:pPr>
            <a:r>
              <a:rPr lang="en-US" dirty="0" smtClean="0"/>
              <a:t>Our services </a:t>
            </a:r>
            <a:r>
              <a:rPr lang="en-US" dirty="0"/>
              <a:t>are a way to help you decide what type of job you </a:t>
            </a:r>
            <a:r>
              <a:rPr lang="en-US" dirty="0" smtClean="0"/>
              <a:t>want, discover your dreams &amp; interests and help you find the right job in the community.  </a:t>
            </a:r>
            <a:r>
              <a:rPr lang="en-US" dirty="0"/>
              <a:t>This program is individualized and we need your input and ideas to help us determine how to best work with you and meet your needs.  </a:t>
            </a:r>
          </a:p>
          <a:p>
            <a:pPr marL="0" indent="0">
              <a:buNone/>
            </a:pPr>
            <a:r>
              <a:rPr lang="en-US" dirty="0"/>
              <a:t>Whatever your needs, we will work hard to help you.  Our goal is to assist you through </a:t>
            </a:r>
            <a:r>
              <a:rPr lang="en-US" dirty="0" smtClean="0"/>
              <a:t>evaluation, employment planning</a:t>
            </a:r>
            <a:r>
              <a:rPr lang="en-US" dirty="0"/>
              <a:t> </a:t>
            </a:r>
            <a:r>
              <a:rPr lang="en-US" dirty="0" smtClean="0"/>
              <a:t>and </a:t>
            </a:r>
            <a:r>
              <a:rPr lang="en-US" dirty="0"/>
              <a:t>other services you might receive.  </a:t>
            </a:r>
            <a:endParaRPr lang="en-US" dirty="0" smtClean="0"/>
          </a:p>
          <a:p>
            <a:pPr marL="0" indent="0">
              <a:buNone/>
            </a:pPr>
            <a:r>
              <a:rPr lang="en-US" dirty="0" smtClean="0"/>
              <a:t>Please </a:t>
            </a:r>
            <a:r>
              <a:rPr lang="en-US" dirty="0"/>
              <a:t>do not hesitate to ask questions if there is something you do not understand or if you want more information about something.  We want you to know what is happening every step of the way and to feel comfortable and informed about your program. </a:t>
            </a:r>
            <a:endParaRPr lang="en-US" dirty="0" smtClean="0"/>
          </a:p>
          <a:p>
            <a:endParaRPr lang="en-US" dirty="0"/>
          </a:p>
          <a:p>
            <a:pPr marL="0" indent="0">
              <a:buNone/>
            </a:pPr>
            <a:endParaRPr lang="en-US"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298206" y="519953"/>
            <a:ext cx="304800" cy="304800"/>
          </a:xfrm>
          <a:prstGeom prst="rect">
            <a:avLst/>
          </a:prstGeom>
        </p:spPr>
      </p:pic>
    </p:spTree>
    <p:extLst>
      <p:ext uri="{BB962C8B-B14F-4D97-AF65-F5344CB8AC3E}">
        <p14:creationId xmlns:p14="http://schemas.microsoft.com/office/powerpoint/2010/main" val="40193249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37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Commitment (continued)</a:t>
            </a:r>
            <a:endParaRPr lang="en-US" dirty="0"/>
          </a:p>
        </p:txBody>
      </p:sp>
      <p:sp>
        <p:nvSpPr>
          <p:cNvPr id="3" name="Content Placeholder 2"/>
          <p:cNvSpPr>
            <a:spLocks noGrp="1"/>
          </p:cNvSpPr>
          <p:nvPr>
            <p:ph idx="1"/>
          </p:nvPr>
        </p:nvSpPr>
        <p:spPr/>
        <p:txBody>
          <a:bodyPr/>
          <a:lstStyle/>
          <a:p>
            <a:r>
              <a:rPr lang="en-US" dirty="0"/>
              <a:t>When you are involved in this program, we will be spending time getting to know each other, exploring our community and where your interest areas fall within our community, discovering what skills sets are present and where skill development may need to occur, we will also begin </a:t>
            </a:r>
            <a:r>
              <a:rPr lang="en-US" dirty="0" smtClean="0"/>
              <a:t>helping you build a </a:t>
            </a:r>
            <a:r>
              <a:rPr lang="en-US" dirty="0"/>
              <a:t>network of family and friends who will assist you in reaching your goal. </a:t>
            </a:r>
            <a:endParaRPr lang="en-US" dirty="0" smtClean="0"/>
          </a:p>
          <a:p>
            <a:r>
              <a:rPr lang="en-US" dirty="0" smtClean="0"/>
              <a:t>The </a:t>
            </a:r>
            <a:r>
              <a:rPr lang="en-US" dirty="0"/>
              <a:t>individual employment process is an in-depth process.  This process may begin with discovering your dreams and fears and what’s worked for you in the past.  Community involvement may be used to discover your interest areas, through work experiences paid and non-paid.  Job club, interviewing, resume building and developing a portfolio to share with potential employers will assist </a:t>
            </a:r>
            <a:r>
              <a:rPr lang="en-US" dirty="0" smtClean="0"/>
              <a:t>you in </a:t>
            </a:r>
            <a:r>
              <a:rPr lang="en-US" dirty="0"/>
              <a:t>ultimately reaching employment. </a:t>
            </a:r>
          </a:p>
          <a:p>
            <a:endParaRPr lang="en-US"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287000" y="553571"/>
            <a:ext cx="304800" cy="304800"/>
          </a:xfrm>
          <a:prstGeom prst="rect">
            <a:avLst/>
          </a:prstGeom>
        </p:spPr>
      </p:pic>
    </p:spTree>
    <p:extLst>
      <p:ext uri="{BB962C8B-B14F-4D97-AF65-F5344CB8AC3E}">
        <p14:creationId xmlns:p14="http://schemas.microsoft.com/office/powerpoint/2010/main" val="25617958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56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Entrance Criteria</a:t>
            </a:r>
            <a:endParaRPr lang="en-US" dirty="0"/>
          </a:p>
        </p:txBody>
      </p:sp>
      <p:sp>
        <p:nvSpPr>
          <p:cNvPr id="3" name="Content Placeholder 2"/>
          <p:cNvSpPr>
            <a:spLocks noGrp="1"/>
          </p:cNvSpPr>
          <p:nvPr>
            <p:ph idx="1"/>
          </p:nvPr>
        </p:nvSpPr>
        <p:spPr/>
        <p:txBody>
          <a:bodyPr/>
          <a:lstStyle/>
          <a:p>
            <a:r>
              <a:rPr lang="en-US" dirty="0" smtClean="0"/>
              <a:t>Referrals </a:t>
            </a:r>
            <a:r>
              <a:rPr lang="en-US" dirty="0"/>
              <a:t>accepted for services shall meet the following admission criteria:</a:t>
            </a:r>
          </a:p>
          <a:p>
            <a:pPr>
              <a:buFont typeface="Arial" panose="020B0604020202020204" pitchFamily="34" charset="0"/>
              <a:buChar char="•"/>
            </a:pPr>
            <a:r>
              <a:rPr lang="en-US" dirty="0" smtClean="0"/>
              <a:t>  Third </a:t>
            </a:r>
            <a:r>
              <a:rPr lang="en-US" dirty="0"/>
              <a:t>party or private sponsorship</a:t>
            </a:r>
          </a:p>
          <a:p>
            <a:pPr>
              <a:buFont typeface="Arial" panose="020B0604020202020204" pitchFamily="34" charset="0"/>
              <a:buChar char="•"/>
            </a:pPr>
            <a:r>
              <a:rPr lang="en-US" dirty="0" smtClean="0"/>
              <a:t> At </a:t>
            </a:r>
            <a:r>
              <a:rPr lang="en-US" dirty="0"/>
              <a:t>least 16 years of age</a:t>
            </a:r>
          </a:p>
          <a:p>
            <a:pPr>
              <a:buFont typeface="Arial" panose="020B0604020202020204" pitchFamily="34" charset="0"/>
              <a:buChar char="•"/>
            </a:pPr>
            <a:r>
              <a:rPr lang="en-US" dirty="0" smtClean="0"/>
              <a:t> If </a:t>
            </a:r>
            <a:r>
              <a:rPr lang="en-US" dirty="0"/>
              <a:t>age 16 through 21, must be released by the Public School System</a:t>
            </a:r>
          </a:p>
          <a:p>
            <a:pPr>
              <a:buFont typeface="Arial" panose="020B0604020202020204" pitchFamily="34" charset="0"/>
              <a:buChar char="•"/>
            </a:pPr>
            <a:r>
              <a:rPr lang="en-US" dirty="0" smtClean="0"/>
              <a:t> With </a:t>
            </a:r>
            <a:r>
              <a:rPr lang="en-US" dirty="0"/>
              <a:t>support other than Morningside staff, is able to care for personal needs.</a:t>
            </a:r>
          </a:p>
          <a:p>
            <a:pPr>
              <a:buFont typeface="Arial" panose="020B0604020202020204" pitchFamily="34" charset="0"/>
              <a:buChar char="•"/>
            </a:pPr>
            <a:r>
              <a:rPr lang="en-US" dirty="0" smtClean="0"/>
              <a:t> Able </a:t>
            </a:r>
            <a:r>
              <a:rPr lang="en-US" dirty="0"/>
              <a:t>to benefit from services.</a:t>
            </a:r>
          </a:p>
          <a:p>
            <a:pPr>
              <a:buFont typeface="Arial" panose="020B0604020202020204" pitchFamily="34" charset="0"/>
              <a:buChar char="•"/>
            </a:pPr>
            <a:r>
              <a:rPr lang="en-US" dirty="0" smtClean="0"/>
              <a:t> With </a:t>
            </a:r>
            <a:r>
              <a:rPr lang="en-US" dirty="0"/>
              <a:t>attendant support and safeguards, displays behaviors that are not dangerous to self or </a:t>
            </a:r>
            <a:r>
              <a:rPr lang="en-US" dirty="0" smtClean="0"/>
              <a:t>others</a:t>
            </a:r>
            <a:r>
              <a:rPr lang="en-US" dirty="0"/>
              <a:t>.</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69088" y="647700"/>
            <a:ext cx="304800" cy="304800"/>
          </a:xfrm>
          <a:prstGeom prst="rect">
            <a:avLst/>
          </a:prstGeom>
        </p:spPr>
      </p:pic>
    </p:spTree>
    <p:extLst>
      <p:ext uri="{BB962C8B-B14F-4D97-AF65-F5344CB8AC3E}">
        <p14:creationId xmlns:p14="http://schemas.microsoft.com/office/powerpoint/2010/main" val="9287386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57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 – Our first Meeting</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r>
              <a:rPr lang="en-US" dirty="0" smtClean="0"/>
              <a:t>A </a:t>
            </a:r>
            <a:r>
              <a:rPr lang="en-US" dirty="0"/>
              <a:t>number of meetings will be scheduled before </a:t>
            </a:r>
            <a:r>
              <a:rPr lang="en-US" dirty="0" smtClean="0"/>
              <a:t>your services </a:t>
            </a:r>
            <a:r>
              <a:rPr lang="en-US" dirty="0"/>
              <a:t>begin.  Our first meeting is an opportunity for you to meet staff, ask questions, and share </a:t>
            </a:r>
            <a:r>
              <a:rPr lang="en-US" dirty="0" smtClean="0"/>
              <a:t>information, called ‘Intake’.  </a:t>
            </a:r>
            <a:r>
              <a:rPr lang="en-US" dirty="0"/>
              <a:t>We are required to obtain certain information from you and you will be requested to complete and sign forms for our records.  </a:t>
            </a:r>
          </a:p>
          <a:p>
            <a:r>
              <a:rPr lang="en-US" dirty="0"/>
              <a:t>You will be working primarily with Morningside staff and any other members on your support team.  Your team will include your DVR Counselor or </a:t>
            </a:r>
            <a:r>
              <a:rPr lang="en-US" dirty="0" smtClean="0"/>
              <a:t>DDA </a:t>
            </a:r>
            <a:r>
              <a:rPr lang="en-US" dirty="0"/>
              <a:t>Case Manager and any other significant people in your life that you would like to be involved.  </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369923" y="264459"/>
            <a:ext cx="304800" cy="304800"/>
          </a:xfrm>
          <a:prstGeom prst="rect">
            <a:avLst/>
          </a:prstGeom>
        </p:spPr>
      </p:pic>
    </p:spTree>
    <p:extLst>
      <p:ext uri="{BB962C8B-B14F-4D97-AF65-F5344CB8AC3E}">
        <p14:creationId xmlns:p14="http://schemas.microsoft.com/office/powerpoint/2010/main" val="6913898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40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97281" y="150607"/>
            <a:ext cx="10219764" cy="6078071"/>
          </a:xfr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60635" y="706717"/>
            <a:ext cx="406400" cy="406400"/>
          </a:xfrm>
          <a:prstGeom prst="rect">
            <a:avLst/>
          </a:prstGeom>
        </p:spPr>
      </p:pic>
    </p:spTree>
    <p:extLst>
      <p:ext uri="{BB962C8B-B14F-4D97-AF65-F5344CB8AC3E}">
        <p14:creationId xmlns:p14="http://schemas.microsoft.com/office/powerpoint/2010/main" val="20419557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057" fill="hold"/>
                                        <p:tgtEl>
                                          <p:spTgt spid="2"/>
                                        </p:tgtEl>
                                      </p:cBhvr>
                                    </p:cmd>
                                  </p:childTnLst>
                                </p:cTn>
                              </p:par>
                            </p:childTnLst>
                          </p:cTn>
                        </p:par>
                      </p:childTnLst>
                    </p:cTn>
                  </p:par>
                </p:childTnLst>
              </p:cTn>
              <p:nextCondLst>
                <p:cond evt="onClick" delay="0">
                  <p:tgtEl>
                    <p:spTgt spid="2"/>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Hours</a:t>
            </a:r>
            <a:endParaRPr lang="en-US" dirty="0"/>
          </a:p>
        </p:txBody>
      </p:sp>
      <p:sp>
        <p:nvSpPr>
          <p:cNvPr id="3" name="Content Placeholder 2"/>
          <p:cNvSpPr>
            <a:spLocks noGrp="1"/>
          </p:cNvSpPr>
          <p:nvPr>
            <p:ph idx="1"/>
          </p:nvPr>
        </p:nvSpPr>
        <p:spPr/>
        <p:txBody>
          <a:bodyPr/>
          <a:lstStyle/>
          <a:p>
            <a:r>
              <a:rPr lang="en-US" dirty="0"/>
              <a:t>The number of service hours per week you receive will be individualized and be determined by the goals you are working on and may vary as we move through the process of you getting a job</a:t>
            </a:r>
            <a:r>
              <a:rPr lang="en-US" dirty="0" smtClean="0"/>
              <a:t>.</a:t>
            </a:r>
          </a:p>
          <a:p>
            <a:r>
              <a:rPr lang="en-US" dirty="0" smtClean="0"/>
              <a:t>During </a:t>
            </a:r>
            <a:r>
              <a:rPr lang="en-US" dirty="0"/>
              <a:t>your time with this program, you may meet many people from the different </a:t>
            </a:r>
            <a:r>
              <a:rPr lang="en-US" dirty="0" smtClean="0"/>
              <a:t>agencies and have </a:t>
            </a:r>
            <a:r>
              <a:rPr lang="en-US" dirty="0"/>
              <a:t>several meetings. The people at these meetings want to help you find and keep a job that is right for you. </a:t>
            </a:r>
            <a:endParaRPr lang="en-US" dirty="0" smtClean="0"/>
          </a:p>
          <a:p>
            <a:r>
              <a:rPr lang="en-US" dirty="0" smtClean="0"/>
              <a:t>Your </a:t>
            </a:r>
            <a:r>
              <a:rPr lang="en-US" dirty="0"/>
              <a:t>involvement is necessary in this process. Remember to ask questions if you or your family do not understand something.  We are here to support you and help you.</a:t>
            </a:r>
          </a:p>
          <a:p>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058400" y="513230"/>
            <a:ext cx="304800" cy="304800"/>
          </a:xfrm>
          <a:prstGeom prst="rect">
            <a:avLst/>
          </a:prstGeom>
        </p:spPr>
      </p:pic>
    </p:spTree>
    <p:extLst>
      <p:ext uri="{BB962C8B-B14F-4D97-AF65-F5344CB8AC3E}">
        <p14:creationId xmlns:p14="http://schemas.microsoft.com/office/powerpoint/2010/main" val="23790397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38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912</TotalTime>
  <Words>3751</Words>
  <Application>Microsoft Office PowerPoint</Application>
  <PresentationFormat>Custom</PresentationFormat>
  <Paragraphs>243</Paragraphs>
  <Slides>37</Slides>
  <Notes>0</Notes>
  <HiddenSlides>0</HiddenSlides>
  <MMClips>37</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Retrospect</vt:lpstr>
      <vt:lpstr>PowerPoint Presentation</vt:lpstr>
      <vt:lpstr>Introduction</vt:lpstr>
      <vt:lpstr>Mission &amp; Vision</vt:lpstr>
      <vt:lpstr>Our commitment to you</vt:lpstr>
      <vt:lpstr>Our Commitment (continued)</vt:lpstr>
      <vt:lpstr>Entrance Criteria</vt:lpstr>
      <vt:lpstr>Getting Started – Our first Meeting</vt:lpstr>
      <vt:lpstr>PowerPoint Presentation</vt:lpstr>
      <vt:lpstr>Service Hours</vt:lpstr>
      <vt:lpstr>Discovery</vt:lpstr>
      <vt:lpstr>Community Based Assessment</vt:lpstr>
      <vt:lpstr>Planning for a Community Based Assessment </vt:lpstr>
      <vt:lpstr>Job Development &amp; Placement </vt:lpstr>
      <vt:lpstr>Job Development (continued)</vt:lpstr>
      <vt:lpstr>Job Training &amp; Retention</vt:lpstr>
      <vt:lpstr>Long term follow along support</vt:lpstr>
      <vt:lpstr>General Rules- Your Commitment </vt:lpstr>
      <vt:lpstr>General Rules- Your Commitment (2)</vt:lpstr>
      <vt:lpstr>General Rules- Your Commitment (3)</vt:lpstr>
      <vt:lpstr>Scheduling</vt:lpstr>
      <vt:lpstr>Safety</vt:lpstr>
      <vt:lpstr>Other information</vt:lpstr>
      <vt:lpstr>Financial Impact</vt:lpstr>
      <vt:lpstr>Client Rights</vt:lpstr>
      <vt:lpstr>Client Rights</vt:lpstr>
      <vt:lpstr>Non Discrimination</vt:lpstr>
      <vt:lpstr>Non Discrimination</vt:lpstr>
      <vt:lpstr>Confidentiality</vt:lpstr>
      <vt:lpstr>Confidentiality (Continued)</vt:lpstr>
      <vt:lpstr>Employer Release</vt:lpstr>
      <vt:lpstr>Complaints </vt:lpstr>
      <vt:lpstr>Grievance</vt:lpstr>
      <vt:lpstr>How to file a Grievance</vt:lpstr>
      <vt:lpstr>How to file a Grievance</vt:lpstr>
      <vt:lpstr>Grievance Continued</vt:lpstr>
      <vt:lpstr>Exit </vt:lpstr>
      <vt:lpstr>Glossary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Dorothy Felker</dc:creator>
  <cp:lastModifiedBy>Nikki Wegner</cp:lastModifiedBy>
  <cp:revision>30</cp:revision>
  <cp:lastPrinted>2015-05-01T18:18:29Z</cp:lastPrinted>
  <dcterms:created xsi:type="dcterms:W3CDTF">2015-02-25T15:33:32Z</dcterms:created>
  <dcterms:modified xsi:type="dcterms:W3CDTF">2015-05-01T20:45:18Z</dcterms:modified>
</cp:coreProperties>
</file>